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13"/>
  </p:notesMasterIdLst>
  <p:handoutMasterIdLst>
    <p:handoutMasterId r:id="rId14"/>
  </p:handoutMasterIdLst>
  <p:sldIdLst>
    <p:sldId id="300" r:id="rId5"/>
    <p:sldId id="373" r:id="rId6"/>
    <p:sldId id="435" r:id="rId7"/>
    <p:sldId id="437" r:id="rId8"/>
    <p:sldId id="429" r:id="rId9"/>
    <p:sldId id="434" r:id="rId10"/>
    <p:sldId id="436" r:id="rId11"/>
    <p:sldId id="313" r:id="rId12"/>
  </p:sldIdLst>
  <p:sldSz cx="9144000" cy="5143500" type="screen16x9"/>
  <p:notesSz cx="6797675" cy="9926638"/>
  <p:defaultTextStyle>
    <a:defPPr>
      <a:defRPr lang="en-US"/>
    </a:defPPr>
    <a:lvl1pPr algn="l" defTabSz="777875" rtl="0" eaLnBrk="0" fontAlgn="base" hangingPunct="0">
      <a:spcBef>
        <a:spcPct val="0"/>
      </a:spcBef>
      <a:spcAft>
        <a:spcPct val="0"/>
      </a:spcAft>
      <a:defRPr sz="1500" kern="1200">
        <a:solidFill>
          <a:schemeClr val="tx1"/>
        </a:solidFill>
        <a:latin typeface="Arial Nova" panose="020B0504020202020204" pitchFamily="34" charset="0"/>
        <a:ea typeface="+mn-ea"/>
        <a:cs typeface="Arial" panose="020B0604020202020204" pitchFamily="34" charset="0"/>
      </a:defRPr>
    </a:lvl1pPr>
    <a:lvl2pPr marL="388938" indent="68263" algn="l" defTabSz="777875" rtl="0" eaLnBrk="0" fontAlgn="base" hangingPunct="0">
      <a:spcBef>
        <a:spcPct val="0"/>
      </a:spcBef>
      <a:spcAft>
        <a:spcPct val="0"/>
      </a:spcAft>
      <a:defRPr sz="1500" kern="1200">
        <a:solidFill>
          <a:schemeClr val="tx1"/>
        </a:solidFill>
        <a:latin typeface="Arial Nova" panose="020B0504020202020204" pitchFamily="34" charset="0"/>
        <a:ea typeface="+mn-ea"/>
        <a:cs typeface="Arial" panose="020B0604020202020204" pitchFamily="34" charset="0"/>
      </a:defRPr>
    </a:lvl2pPr>
    <a:lvl3pPr marL="777875" indent="136525" algn="l" defTabSz="777875" rtl="0" eaLnBrk="0" fontAlgn="base" hangingPunct="0">
      <a:spcBef>
        <a:spcPct val="0"/>
      </a:spcBef>
      <a:spcAft>
        <a:spcPct val="0"/>
      </a:spcAft>
      <a:defRPr sz="1500" kern="1200">
        <a:solidFill>
          <a:schemeClr val="tx1"/>
        </a:solidFill>
        <a:latin typeface="Arial Nova" panose="020B0504020202020204" pitchFamily="34" charset="0"/>
        <a:ea typeface="+mn-ea"/>
        <a:cs typeface="Arial" panose="020B0604020202020204" pitchFamily="34" charset="0"/>
      </a:defRPr>
    </a:lvl3pPr>
    <a:lvl4pPr marL="1168400" indent="203200" algn="l" defTabSz="777875" rtl="0" eaLnBrk="0" fontAlgn="base" hangingPunct="0">
      <a:spcBef>
        <a:spcPct val="0"/>
      </a:spcBef>
      <a:spcAft>
        <a:spcPct val="0"/>
      </a:spcAft>
      <a:defRPr sz="1500" kern="1200">
        <a:solidFill>
          <a:schemeClr val="tx1"/>
        </a:solidFill>
        <a:latin typeface="Arial Nova" panose="020B0504020202020204" pitchFamily="34" charset="0"/>
        <a:ea typeface="+mn-ea"/>
        <a:cs typeface="Arial" panose="020B0604020202020204" pitchFamily="34" charset="0"/>
      </a:defRPr>
    </a:lvl4pPr>
    <a:lvl5pPr marL="1557338" indent="271463" algn="l" defTabSz="777875" rtl="0" eaLnBrk="0" fontAlgn="base" hangingPunct="0">
      <a:spcBef>
        <a:spcPct val="0"/>
      </a:spcBef>
      <a:spcAft>
        <a:spcPct val="0"/>
      </a:spcAft>
      <a:defRPr sz="1500" kern="1200">
        <a:solidFill>
          <a:schemeClr val="tx1"/>
        </a:solidFill>
        <a:latin typeface="Arial Nova" panose="020B0504020202020204" pitchFamily="34" charset="0"/>
        <a:ea typeface="+mn-ea"/>
        <a:cs typeface="Arial" panose="020B0604020202020204" pitchFamily="34" charset="0"/>
      </a:defRPr>
    </a:lvl5pPr>
    <a:lvl6pPr marL="2286000" algn="l" defTabSz="914400" rtl="0" eaLnBrk="1" latinLnBrk="0" hangingPunct="1">
      <a:defRPr sz="1500" kern="1200">
        <a:solidFill>
          <a:schemeClr val="tx1"/>
        </a:solidFill>
        <a:latin typeface="Arial Nova" panose="020B0504020202020204" pitchFamily="34" charset="0"/>
        <a:ea typeface="+mn-ea"/>
        <a:cs typeface="Arial" panose="020B0604020202020204" pitchFamily="34" charset="0"/>
      </a:defRPr>
    </a:lvl6pPr>
    <a:lvl7pPr marL="2743200" algn="l" defTabSz="914400" rtl="0" eaLnBrk="1" latinLnBrk="0" hangingPunct="1">
      <a:defRPr sz="1500" kern="1200">
        <a:solidFill>
          <a:schemeClr val="tx1"/>
        </a:solidFill>
        <a:latin typeface="Arial Nova" panose="020B0504020202020204" pitchFamily="34" charset="0"/>
        <a:ea typeface="+mn-ea"/>
        <a:cs typeface="Arial" panose="020B0604020202020204" pitchFamily="34" charset="0"/>
      </a:defRPr>
    </a:lvl7pPr>
    <a:lvl8pPr marL="3200400" algn="l" defTabSz="914400" rtl="0" eaLnBrk="1" latinLnBrk="0" hangingPunct="1">
      <a:defRPr sz="1500" kern="1200">
        <a:solidFill>
          <a:schemeClr val="tx1"/>
        </a:solidFill>
        <a:latin typeface="Arial Nova" panose="020B0504020202020204" pitchFamily="34" charset="0"/>
        <a:ea typeface="+mn-ea"/>
        <a:cs typeface="Arial" panose="020B0604020202020204" pitchFamily="34" charset="0"/>
      </a:defRPr>
    </a:lvl8pPr>
    <a:lvl9pPr marL="3657600" algn="l" defTabSz="914400" rtl="0" eaLnBrk="1" latinLnBrk="0" hangingPunct="1">
      <a:defRPr sz="1500" kern="1200">
        <a:solidFill>
          <a:schemeClr val="tx1"/>
        </a:solidFill>
        <a:latin typeface="Arial Nova" panose="020B05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EFEC4-C811-4496-85D8-A0E4CA05A5F3}" v="12" dt="2022-01-18T11:08:09.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6"/>
    <p:restoredTop sz="80705" autoAdjust="0"/>
  </p:normalViewPr>
  <p:slideViewPr>
    <p:cSldViewPr>
      <p:cViewPr varScale="1">
        <p:scale>
          <a:sx n="117" d="100"/>
          <a:sy n="117" d="100"/>
        </p:scale>
        <p:origin x="954" y="90"/>
      </p:cViewPr>
      <p:guideLst>
        <p:guide orient="horz" pos="1620"/>
        <p:guide pos="2880"/>
      </p:guideLst>
    </p:cSldViewPr>
  </p:slideViewPr>
  <p:notesTextViewPr>
    <p:cViewPr>
      <p:scale>
        <a:sx n="1" d="1"/>
        <a:sy n="1" d="1"/>
      </p:scale>
      <p:origin x="0" y="0"/>
    </p:cViewPr>
  </p:notesTextViewPr>
  <p:notesViewPr>
    <p:cSldViewPr>
      <p:cViewPr varScale="1">
        <p:scale>
          <a:sx n="77" d="100"/>
          <a:sy n="77" d="100"/>
        </p:scale>
        <p:origin x="4002"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5F2F7F-0595-4D4E-B713-DE9DB46D82C4}"/>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Nova" panose="020B0504020202020204" pitchFamily="34" charset="0"/>
              </a:defRPr>
            </a:lvl1pPr>
          </a:lstStyle>
          <a:p>
            <a:pPr>
              <a:defRPr/>
            </a:pPr>
            <a:endParaRPr lang="en-GB" altLang="en-US"/>
          </a:p>
        </p:txBody>
      </p:sp>
      <p:sp>
        <p:nvSpPr>
          <p:cNvPr id="3" name="Date Placeholder 2">
            <a:extLst>
              <a:ext uri="{FF2B5EF4-FFF2-40B4-BE49-F238E27FC236}">
                <a16:creationId xmlns:a16="http://schemas.microsoft.com/office/drawing/2014/main" id="{215B2172-9BB3-4425-A222-15D76DA269D5}"/>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Nova" panose="020B0504020202020204" pitchFamily="34" charset="0"/>
              </a:defRPr>
            </a:lvl1pPr>
          </a:lstStyle>
          <a:p>
            <a:pPr>
              <a:defRPr/>
            </a:pPr>
            <a:fld id="{8474711D-C33F-2045-897A-0C3BBFA1C662}" type="datetime1">
              <a:rPr lang="en-GB" altLang="en-US"/>
              <a:pPr>
                <a:defRPr/>
              </a:pPr>
              <a:t>03/02/2022</a:t>
            </a:fld>
            <a:endParaRPr lang="en-GB" altLang="en-US" dirty="0"/>
          </a:p>
        </p:txBody>
      </p:sp>
      <p:sp>
        <p:nvSpPr>
          <p:cNvPr id="4" name="Footer Placeholder 3">
            <a:extLst>
              <a:ext uri="{FF2B5EF4-FFF2-40B4-BE49-F238E27FC236}">
                <a16:creationId xmlns:a16="http://schemas.microsoft.com/office/drawing/2014/main" id="{D972488C-A884-42DE-BF5F-5FB63A00E542}"/>
              </a:ext>
            </a:extLst>
          </p:cNvPr>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Arial Nova" panose="020B0504020202020204" pitchFamily="34" charset="0"/>
              </a:defRPr>
            </a:lvl1pPr>
          </a:lstStyle>
          <a:p>
            <a:pPr>
              <a:defRPr/>
            </a:pPr>
            <a:endParaRPr lang="en-GB" altLang="en-US"/>
          </a:p>
        </p:txBody>
      </p:sp>
      <p:sp>
        <p:nvSpPr>
          <p:cNvPr id="5" name="Slide Number Placeholder 4">
            <a:extLst>
              <a:ext uri="{FF2B5EF4-FFF2-40B4-BE49-F238E27FC236}">
                <a16:creationId xmlns:a16="http://schemas.microsoft.com/office/drawing/2014/main" id="{27A73F4F-5FE6-4BDF-881D-B5C500F7B151}"/>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BFA773-B3D8-BC46-9B65-5C7829269A67}"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3D7271-1DFC-403F-BB77-46C84ED7B826}"/>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GB" altLang="en-US"/>
          </a:p>
        </p:txBody>
      </p:sp>
      <p:sp>
        <p:nvSpPr>
          <p:cNvPr id="3" name="Date Placeholder 2">
            <a:extLst>
              <a:ext uri="{FF2B5EF4-FFF2-40B4-BE49-F238E27FC236}">
                <a16:creationId xmlns:a16="http://schemas.microsoft.com/office/drawing/2014/main" id="{9ECB42B9-32D5-4DB7-B360-7B90E3B27BB8}"/>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523985B-5180-F54B-9394-4BBDB938EAA2}" type="datetime1">
              <a:rPr lang="en-GB" altLang="en-US"/>
              <a:pPr>
                <a:defRPr/>
              </a:pPr>
              <a:t>03/02/2022</a:t>
            </a:fld>
            <a:endParaRPr lang="en-GB" altLang="en-US" dirty="0"/>
          </a:p>
        </p:txBody>
      </p:sp>
      <p:sp>
        <p:nvSpPr>
          <p:cNvPr id="4" name="Slide Image Placeholder 3">
            <a:extLst>
              <a:ext uri="{FF2B5EF4-FFF2-40B4-BE49-F238E27FC236}">
                <a16:creationId xmlns:a16="http://schemas.microsoft.com/office/drawing/2014/main" id="{B7270B00-A783-4976-9EED-4F848F8CABA1}"/>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altLang="en-US" noProof="0" dirty="0"/>
          </a:p>
        </p:txBody>
      </p:sp>
      <p:sp>
        <p:nvSpPr>
          <p:cNvPr id="5" name="Notes Placeholder 4">
            <a:extLst>
              <a:ext uri="{FF2B5EF4-FFF2-40B4-BE49-F238E27FC236}">
                <a16:creationId xmlns:a16="http://schemas.microsoft.com/office/drawing/2014/main" id="{8317BBCA-282A-4568-8D37-7648911F5DD5}"/>
              </a:ext>
            </a:extLst>
          </p:cNvPr>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a:extLst>
              <a:ext uri="{FF2B5EF4-FFF2-40B4-BE49-F238E27FC236}">
                <a16:creationId xmlns:a16="http://schemas.microsoft.com/office/drawing/2014/main" id="{4F398243-9558-4FC0-8AB1-999D2E47330A}"/>
              </a:ext>
            </a:extLst>
          </p:cNvPr>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GB" altLang="en-US"/>
          </a:p>
        </p:txBody>
      </p:sp>
      <p:sp>
        <p:nvSpPr>
          <p:cNvPr id="7" name="Slide Number Placeholder 6">
            <a:extLst>
              <a:ext uri="{FF2B5EF4-FFF2-40B4-BE49-F238E27FC236}">
                <a16:creationId xmlns:a16="http://schemas.microsoft.com/office/drawing/2014/main" id="{BA4558C0-2EDB-4483-9DA0-CDFE90370C6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43506E3-AEAA-8240-B170-AFAC3A556A0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777875" rtl="0" eaLnBrk="0" fontAlgn="base" hangingPunct="0">
      <a:spcBef>
        <a:spcPct val="30000"/>
      </a:spcBef>
      <a:spcAft>
        <a:spcPct val="0"/>
      </a:spcAft>
      <a:defRPr sz="1000" kern="1200">
        <a:solidFill>
          <a:schemeClr val="tx1"/>
        </a:solidFill>
        <a:latin typeface="Arial Nova Light" pitchFamily="34" charset="0"/>
        <a:ea typeface="Arial Nova Light"/>
        <a:cs typeface="Arial Nova Light" pitchFamily="34" charset="0"/>
      </a:defRPr>
    </a:lvl1pPr>
    <a:lvl2pPr marL="388938" algn="l" defTabSz="777875" rtl="0" eaLnBrk="0" fontAlgn="base" hangingPunct="0">
      <a:spcBef>
        <a:spcPct val="30000"/>
      </a:spcBef>
      <a:spcAft>
        <a:spcPct val="0"/>
      </a:spcAft>
      <a:defRPr sz="1000" kern="1200">
        <a:solidFill>
          <a:schemeClr val="tx1"/>
        </a:solidFill>
        <a:latin typeface="Arial Nova Light" pitchFamily="34" charset="0"/>
        <a:ea typeface="Arial Nova Light"/>
        <a:cs typeface="Arial Nova Light" pitchFamily="34" charset="0"/>
      </a:defRPr>
    </a:lvl2pPr>
    <a:lvl3pPr marL="777875" algn="l" defTabSz="777875" rtl="0" eaLnBrk="0" fontAlgn="base" hangingPunct="0">
      <a:spcBef>
        <a:spcPct val="30000"/>
      </a:spcBef>
      <a:spcAft>
        <a:spcPct val="0"/>
      </a:spcAft>
      <a:defRPr sz="1000" kern="1200">
        <a:solidFill>
          <a:schemeClr val="tx1"/>
        </a:solidFill>
        <a:latin typeface="Arial Nova Light" pitchFamily="34" charset="0"/>
        <a:ea typeface="Arial Nova Light"/>
        <a:cs typeface="Arial Nova Light" pitchFamily="34" charset="0"/>
      </a:defRPr>
    </a:lvl3pPr>
    <a:lvl4pPr marL="1168400" algn="l" defTabSz="777875" rtl="0" eaLnBrk="0" fontAlgn="base" hangingPunct="0">
      <a:spcBef>
        <a:spcPct val="30000"/>
      </a:spcBef>
      <a:spcAft>
        <a:spcPct val="0"/>
      </a:spcAft>
      <a:defRPr sz="1000" kern="1200">
        <a:solidFill>
          <a:schemeClr val="tx1"/>
        </a:solidFill>
        <a:latin typeface="Arial Nova Light" pitchFamily="34" charset="0"/>
        <a:ea typeface="Arial Nova Light"/>
        <a:cs typeface="Arial Nova Light" pitchFamily="34" charset="0"/>
      </a:defRPr>
    </a:lvl4pPr>
    <a:lvl5pPr marL="1557338" algn="l" defTabSz="777875" rtl="0" eaLnBrk="0" fontAlgn="base" hangingPunct="0">
      <a:spcBef>
        <a:spcPct val="30000"/>
      </a:spcBef>
      <a:spcAft>
        <a:spcPct val="0"/>
      </a:spcAft>
      <a:defRPr sz="1000" kern="1200">
        <a:solidFill>
          <a:schemeClr val="tx1"/>
        </a:solidFill>
        <a:latin typeface="Arial Nova Light" pitchFamily="34" charset="0"/>
        <a:ea typeface="Arial Nova Light"/>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A30D764-9266-7743-9B21-33C54A9849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711F6F1-2D1E-FF45-92EB-DF3A377927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Arial Nova Light" panose="020B0304020202020204" pitchFamily="34" charset="0"/>
            </a:endParaRPr>
          </a:p>
        </p:txBody>
      </p:sp>
      <p:sp>
        <p:nvSpPr>
          <p:cNvPr id="14340" name="Slide Number Placeholder 3">
            <a:extLst>
              <a:ext uri="{FF2B5EF4-FFF2-40B4-BE49-F238E27FC236}">
                <a16:creationId xmlns:a16="http://schemas.microsoft.com/office/drawing/2014/main" id="{E0C0A8DD-AF04-B54F-93E1-EF5CF92027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Nova" panose="020B0504020202020204" pitchFamily="34" charset="0"/>
                <a:cs typeface="Arial" panose="020B0604020202020204" pitchFamily="34" charset="0"/>
              </a:defRPr>
            </a:lvl1pPr>
            <a:lvl2pPr marL="37931725" indent="-37474525">
              <a:defRPr sz="1500">
                <a:solidFill>
                  <a:schemeClr val="tx1"/>
                </a:solidFill>
                <a:latin typeface="Arial Nova" panose="020B0504020202020204" pitchFamily="34" charset="0"/>
                <a:cs typeface="Arial" panose="020B0604020202020204" pitchFamily="34" charset="0"/>
              </a:defRPr>
            </a:lvl2pPr>
            <a:lvl3pPr>
              <a:defRPr sz="1500">
                <a:solidFill>
                  <a:schemeClr val="tx1"/>
                </a:solidFill>
                <a:latin typeface="Arial Nova" panose="020B0504020202020204" pitchFamily="34" charset="0"/>
                <a:cs typeface="Arial" panose="020B0604020202020204" pitchFamily="34" charset="0"/>
              </a:defRPr>
            </a:lvl3pPr>
            <a:lvl4pPr>
              <a:defRPr sz="1500">
                <a:solidFill>
                  <a:schemeClr val="tx1"/>
                </a:solidFill>
                <a:latin typeface="Arial Nova" panose="020B0504020202020204" pitchFamily="34" charset="0"/>
                <a:cs typeface="Arial" panose="020B0604020202020204" pitchFamily="34" charset="0"/>
              </a:defRPr>
            </a:lvl4pPr>
            <a:lvl5pPr>
              <a:defRPr sz="1500">
                <a:solidFill>
                  <a:schemeClr val="tx1"/>
                </a:solidFill>
                <a:latin typeface="Arial Nova" panose="020B0504020202020204" pitchFamily="34" charset="0"/>
                <a:cs typeface="Arial" panose="020B0604020202020204" pitchFamily="34" charset="0"/>
              </a:defRPr>
            </a:lvl5pPr>
            <a:lvl6pPr marL="20145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6pPr>
            <a:lvl7pPr marL="24717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7pPr>
            <a:lvl8pPr marL="29289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8pPr>
            <a:lvl9pPr marL="33861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9pPr>
          </a:lstStyle>
          <a:p>
            <a:fld id="{9DA26DD1-AF01-0040-A49B-2ECCEE473CD6}" type="slidenum">
              <a:rPr lang="en-GB" altLang="en-US" sz="1200">
                <a:latin typeface="Calibri" panose="020F0502020204030204" pitchFamily="34" charset="0"/>
              </a:rPr>
              <a:pPr/>
              <a:t>1</a:t>
            </a:fld>
            <a:endParaRPr lang="en-GB"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3506E3-AEAA-8240-B170-AFAC3A556A0C}" type="slidenum">
              <a:rPr lang="en-GB" altLang="en-US" smtClean="0"/>
              <a:pPr/>
              <a:t>2</a:t>
            </a:fld>
            <a:endParaRPr lang="en-GB" altLang="en-US"/>
          </a:p>
        </p:txBody>
      </p:sp>
    </p:spTree>
    <p:extLst>
      <p:ext uri="{BB962C8B-B14F-4D97-AF65-F5344CB8AC3E}">
        <p14:creationId xmlns:p14="http://schemas.microsoft.com/office/powerpoint/2010/main" val="270100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3506E3-AEAA-8240-B170-AFAC3A556A0C}" type="slidenum">
              <a:rPr lang="en-GB" altLang="en-US" smtClean="0"/>
              <a:pPr/>
              <a:t>3</a:t>
            </a:fld>
            <a:endParaRPr lang="en-GB" altLang="en-US"/>
          </a:p>
        </p:txBody>
      </p:sp>
    </p:spTree>
    <p:extLst>
      <p:ext uri="{BB962C8B-B14F-4D97-AF65-F5344CB8AC3E}">
        <p14:creationId xmlns:p14="http://schemas.microsoft.com/office/powerpoint/2010/main" val="423004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3506E3-AEAA-8240-B170-AFAC3A556A0C}" type="slidenum">
              <a:rPr lang="en-GB" altLang="en-US" smtClean="0"/>
              <a:pPr/>
              <a:t>4</a:t>
            </a:fld>
            <a:endParaRPr lang="en-GB" altLang="en-US"/>
          </a:p>
        </p:txBody>
      </p:sp>
    </p:spTree>
    <p:extLst>
      <p:ext uri="{BB962C8B-B14F-4D97-AF65-F5344CB8AC3E}">
        <p14:creationId xmlns:p14="http://schemas.microsoft.com/office/powerpoint/2010/main" val="208250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3506E3-AEAA-8240-B170-AFAC3A556A0C}" type="slidenum">
              <a:rPr lang="en-GB" altLang="en-US" smtClean="0"/>
              <a:pPr/>
              <a:t>5</a:t>
            </a:fld>
            <a:endParaRPr lang="en-GB" altLang="en-US"/>
          </a:p>
        </p:txBody>
      </p:sp>
    </p:spTree>
    <p:extLst>
      <p:ext uri="{BB962C8B-B14F-4D97-AF65-F5344CB8AC3E}">
        <p14:creationId xmlns:p14="http://schemas.microsoft.com/office/powerpoint/2010/main" val="412125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3506E3-AEAA-8240-B170-AFAC3A556A0C}" type="slidenum">
              <a:rPr lang="en-GB" altLang="en-US" smtClean="0"/>
              <a:pPr/>
              <a:t>6</a:t>
            </a:fld>
            <a:endParaRPr lang="en-GB" altLang="en-US"/>
          </a:p>
        </p:txBody>
      </p:sp>
    </p:spTree>
    <p:extLst>
      <p:ext uri="{BB962C8B-B14F-4D97-AF65-F5344CB8AC3E}">
        <p14:creationId xmlns:p14="http://schemas.microsoft.com/office/powerpoint/2010/main" val="308062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3506E3-AEAA-8240-B170-AFAC3A556A0C}" type="slidenum">
              <a:rPr lang="en-GB" altLang="en-US" smtClean="0"/>
              <a:pPr/>
              <a:t>7</a:t>
            </a:fld>
            <a:endParaRPr lang="en-GB" altLang="en-US"/>
          </a:p>
        </p:txBody>
      </p:sp>
    </p:spTree>
    <p:extLst>
      <p:ext uri="{BB962C8B-B14F-4D97-AF65-F5344CB8AC3E}">
        <p14:creationId xmlns:p14="http://schemas.microsoft.com/office/powerpoint/2010/main" val="509714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E086B9D-D06A-2F40-AE7E-0C9283C7B1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A4FE7A5-77D8-734A-831F-BBCDE6C239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Arial Nova Light" panose="020B0304020202020204" pitchFamily="34" charset="0"/>
            </a:endParaRPr>
          </a:p>
        </p:txBody>
      </p:sp>
      <p:sp>
        <p:nvSpPr>
          <p:cNvPr id="40964" name="Slide Number Placeholder 3">
            <a:extLst>
              <a:ext uri="{FF2B5EF4-FFF2-40B4-BE49-F238E27FC236}">
                <a16:creationId xmlns:a16="http://schemas.microsoft.com/office/drawing/2014/main" id="{DEABCAA8-D72A-F741-B407-18E9A04EF5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Nova" panose="020B0504020202020204" pitchFamily="34" charset="0"/>
                <a:cs typeface="Arial" panose="020B0604020202020204" pitchFamily="34" charset="0"/>
              </a:defRPr>
            </a:lvl1pPr>
            <a:lvl2pPr marL="37931725" indent="-37474525">
              <a:defRPr sz="1500">
                <a:solidFill>
                  <a:schemeClr val="tx1"/>
                </a:solidFill>
                <a:latin typeface="Arial Nova" panose="020B0504020202020204" pitchFamily="34" charset="0"/>
                <a:cs typeface="Arial" panose="020B0604020202020204" pitchFamily="34" charset="0"/>
              </a:defRPr>
            </a:lvl2pPr>
            <a:lvl3pPr>
              <a:defRPr sz="1500">
                <a:solidFill>
                  <a:schemeClr val="tx1"/>
                </a:solidFill>
                <a:latin typeface="Arial Nova" panose="020B0504020202020204" pitchFamily="34" charset="0"/>
                <a:cs typeface="Arial" panose="020B0604020202020204" pitchFamily="34" charset="0"/>
              </a:defRPr>
            </a:lvl3pPr>
            <a:lvl4pPr>
              <a:defRPr sz="1500">
                <a:solidFill>
                  <a:schemeClr val="tx1"/>
                </a:solidFill>
                <a:latin typeface="Arial Nova" panose="020B0504020202020204" pitchFamily="34" charset="0"/>
                <a:cs typeface="Arial" panose="020B0604020202020204" pitchFamily="34" charset="0"/>
              </a:defRPr>
            </a:lvl4pPr>
            <a:lvl5pPr>
              <a:defRPr sz="1500">
                <a:solidFill>
                  <a:schemeClr val="tx1"/>
                </a:solidFill>
                <a:latin typeface="Arial Nova" panose="020B0504020202020204" pitchFamily="34" charset="0"/>
                <a:cs typeface="Arial" panose="020B0604020202020204" pitchFamily="34" charset="0"/>
              </a:defRPr>
            </a:lvl5pPr>
            <a:lvl6pPr marL="20145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6pPr>
            <a:lvl7pPr marL="24717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7pPr>
            <a:lvl8pPr marL="29289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8pPr>
            <a:lvl9pPr marL="33861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9pPr>
          </a:lstStyle>
          <a:p>
            <a:fld id="{08F006D6-8804-9249-8787-AF6DD721BA79}" type="slidenum">
              <a:rPr lang="en-GB" altLang="en-US" sz="1200">
                <a:latin typeface="Calibri" panose="020F0502020204030204" pitchFamily="34" charset="0"/>
              </a:rPr>
              <a:pPr/>
              <a:t>8</a:t>
            </a:fld>
            <a:endParaRPr lang="en-GB"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003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92923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06717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194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50485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700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04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8799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3A75B274-B105-134F-BC4C-EE0EF01514C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698" r:id="rId7"/>
    <p:sldLayoutId id="2147484705" r:id="rId8"/>
  </p:sldLayoutIdLst>
  <p:hf hdr="0" ftr="0" dt="0"/>
  <p:txStyles>
    <p:titleStyle>
      <a:lvl1pPr algn="l" defTabSz="777875" rtl="0" eaLnBrk="0" fontAlgn="base" hangingPunct="0">
        <a:spcBef>
          <a:spcPct val="0"/>
        </a:spcBef>
        <a:spcAft>
          <a:spcPct val="0"/>
        </a:spcAft>
        <a:defRPr sz="2400" b="1" kern="1200">
          <a:solidFill>
            <a:schemeClr val="tx1"/>
          </a:solidFill>
          <a:latin typeface="Arial Nova" pitchFamily="34" charset="0"/>
          <a:ea typeface="ＭＳ Ｐゴシック" charset="-128"/>
          <a:cs typeface="ＭＳ Ｐゴシック" charset="-128"/>
        </a:defRPr>
      </a:lvl1pPr>
      <a:lvl2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2pPr>
      <a:lvl3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3pPr>
      <a:lvl4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4pPr>
      <a:lvl5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5pPr>
      <a:lvl6pPr marL="457200" algn="l" defTabSz="777875" rtl="0" fontAlgn="base">
        <a:spcBef>
          <a:spcPct val="0"/>
        </a:spcBef>
        <a:spcAft>
          <a:spcPct val="0"/>
        </a:spcAft>
        <a:defRPr sz="2400" b="1">
          <a:solidFill>
            <a:schemeClr val="tx1"/>
          </a:solidFill>
          <a:latin typeface="Arial Nova"/>
        </a:defRPr>
      </a:lvl6pPr>
      <a:lvl7pPr marL="914400" algn="l" defTabSz="777875" rtl="0" fontAlgn="base">
        <a:spcBef>
          <a:spcPct val="0"/>
        </a:spcBef>
        <a:spcAft>
          <a:spcPct val="0"/>
        </a:spcAft>
        <a:defRPr sz="2400" b="1">
          <a:solidFill>
            <a:schemeClr val="tx1"/>
          </a:solidFill>
          <a:latin typeface="Arial Nova"/>
        </a:defRPr>
      </a:lvl7pPr>
      <a:lvl8pPr marL="1371600" algn="l" defTabSz="777875" rtl="0" fontAlgn="base">
        <a:spcBef>
          <a:spcPct val="0"/>
        </a:spcBef>
        <a:spcAft>
          <a:spcPct val="0"/>
        </a:spcAft>
        <a:defRPr sz="2400" b="1">
          <a:solidFill>
            <a:schemeClr val="tx1"/>
          </a:solidFill>
          <a:latin typeface="Arial Nova"/>
        </a:defRPr>
      </a:lvl8pPr>
      <a:lvl9pPr marL="1828800" algn="l" defTabSz="777875" rtl="0" fontAlgn="base">
        <a:spcBef>
          <a:spcPct val="0"/>
        </a:spcBef>
        <a:spcAft>
          <a:spcPct val="0"/>
        </a:spcAft>
        <a:defRPr sz="2400" b="1">
          <a:solidFill>
            <a:schemeClr val="tx1"/>
          </a:solidFill>
          <a:latin typeface="Arial Nova"/>
        </a:defRPr>
      </a:lvl9pPr>
    </p:titleStyle>
    <p:bodyStyle>
      <a:lvl1pPr marL="292100" indent="-292100" algn="l" defTabSz="777875" rtl="0" eaLnBrk="0" fontAlgn="base" hangingPunct="0">
        <a:spcBef>
          <a:spcPct val="20000"/>
        </a:spcBef>
        <a:spcAft>
          <a:spcPct val="0"/>
        </a:spcAft>
        <a:buFont typeface="Wingdings" pitchFamily="2" charset="2"/>
        <a:buChar char="§"/>
        <a:defRPr sz="2000" kern="1200">
          <a:solidFill>
            <a:schemeClr val="tx1"/>
          </a:solidFill>
          <a:latin typeface="Arial Nova" pitchFamily="34" charset="0"/>
          <a:ea typeface="ＭＳ Ｐゴシック" charset="-128"/>
          <a:cs typeface="ＭＳ Ｐゴシック" charset="-128"/>
        </a:defRPr>
      </a:lvl1pPr>
      <a:lvl2pPr marL="631825" indent="-242888" algn="l" defTabSz="777875" rtl="0" eaLnBrk="0" fontAlgn="base" hangingPunct="0">
        <a:spcBef>
          <a:spcPct val="20000"/>
        </a:spcBef>
        <a:spcAft>
          <a:spcPct val="0"/>
        </a:spcAft>
        <a:buFont typeface="Arial" panose="020B0604020202020204" pitchFamily="34" charset="0"/>
        <a:buChar char="•"/>
        <a:defRPr sz="1700" kern="1200">
          <a:solidFill>
            <a:schemeClr val="tx1"/>
          </a:solidFill>
          <a:latin typeface="Arial Nova Light" pitchFamily="34" charset="0"/>
          <a:ea typeface="ＭＳ Ｐゴシック" panose="020B0600070205080204" pitchFamily="34" charset="-128"/>
          <a:cs typeface="Arial Nova Light" pitchFamily="34" charset="0"/>
        </a:defRPr>
      </a:lvl2pPr>
      <a:lvl3pPr marL="973138" indent="-193675" algn="l" defTabSz="777875" rtl="0" eaLnBrk="0" fontAlgn="base" hangingPunct="0">
        <a:spcBef>
          <a:spcPct val="20000"/>
        </a:spcBef>
        <a:spcAft>
          <a:spcPct val="0"/>
        </a:spcAft>
        <a:buFont typeface="Arial Nova Light" panose="020B0304020202020204" pitchFamily="34" charset="0"/>
        <a:buChar char="–"/>
        <a:defRPr sz="1500" kern="1200">
          <a:solidFill>
            <a:schemeClr val="tx1"/>
          </a:solidFill>
          <a:latin typeface="Arial Nova Light" pitchFamily="34" charset="0"/>
          <a:ea typeface="ＭＳ Ｐゴシック" panose="020B0600070205080204" pitchFamily="34" charset="-128"/>
          <a:cs typeface="Arial Nova Light" pitchFamily="34" charset="0"/>
        </a:defRPr>
      </a:lvl3pPr>
      <a:lvl4pPr marL="1363663"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4pPr>
      <a:lvl5pPr marL="1752600"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localofferbirmingham.co.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localofferbirmingham.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2E5B97B7-3D74-A848-93F5-EA38ED7BF6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a:extLst>
              <a:ext uri="{FF2B5EF4-FFF2-40B4-BE49-F238E27FC236}">
                <a16:creationId xmlns:a16="http://schemas.microsoft.com/office/drawing/2014/main" id="{1551F32C-28AD-7545-9932-E442FFE3D828}"/>
              </a:ext>
            </a:extLst>
          </p:cNvPr>
          <p:cNvSpPr>
            <a:spLocks noGrp="1"/>
          </p:cNvSpPr>
          <p:nvPr>
            <p:ph type="ctrTitle" idx="4294967295"/>
          </p:nvPr>
        </p:nvSpPr>
        <p:spPr bwMode="auto">
          <a:xfrm>
            <a:off x="35496" y="95250"/>
            <a:ext cx="6910387" cy="182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spcBef>
                <a:spcPts val="50"/>
              </a:spcBef>
            </a:pPr>
            <a:r>
              <a:rPr lang="en-GB" altLang="en-US" sz="4000" dirty="0">
                <a:solidFill>
                  <a:schemeClr val="bg1"/>
                </a:solidFill>
                <a:latin typeface="Arial Nova"/>
                <a:ea typeface="ＭＳ Ｐゴシック"/>
              </a:rPr>
              <a:t>What is t</a:t>
            </a:r>
            <a:r>
              <a:rPr lang="en-GB" altLang="en-US" sz="3600" dirty="0">
                <a:solidFill>
                  <a:schemeClr val="bg1"/>
                </a:solidFill>
                <a:latin typeface="Arial Nova"/>
                <a:ea typeface="ＭＳ Ｐゴシック"/>
              </a:rPr>
              <a:t>he Local </a:t>
            </a:r>
            <a:br>
              <a:rPr lang="en-GB" altLang="en-US" sz="3600" dirty="0">
                <a:solidFill>
                  <a:schemeClr val="bg1"/>
                </a:solidFill>
                <a:latin typeface="Arial Nova"/>
                <a:ea typeface="ＭＳ Ｐゴシック"/>
              </a:rPr>
            </a:br>
            <a:r>
              <a:rPr lang="en-GB" altLang="en-US" sz="3600" dirty="0">
                <a:solidFill>
                  <a:schemeClr val="bg1"/>
                </a:solidFill>
                <a:latin typeface="Arial Nova"/>
                <a:ea typeface="ＭＳ Ｐゴシック"/>
              </a:rPr>
              <a:t>Offer Website?</a:t>
            </a:r>
            <a:br>
              <a:rPr lang="en-GB" altLang="en-US" sz="4800" dirty="0">
                <a:ea typeface="ＭＳ Ｐゴシック" panose="020B0600070205080204" pitchFamily="34" charset="-128"/>
              </a:rPr>
            </a:br>
            <a:endParaRPr lang="en-GB" altLang="en-US" sz="4000" b="0" dirty="0">
              <a:solidFill>
                <a:schemeClr val="bg1"/>
              </a:solidFill>
              <a:ea typeface="ＭＳ Ｐゴシック" panose="020B0600070205080204" pitchFamily="34" charset="-128"/>
            </a:endParaRPr>
          </a:p>
        </p:txBody>
      </p:sp>
      <p:sp>
        <p:nvSpPr>
          <p:cNvPr id="13316" name="Rectangle 1">
            <a:extLst>
              <a:ext uri="{FF2B5EF4-FFF2-40B4-BE49-F238E27FC236}">
                <a16:creationId xmlns:a16="http://schemas.microsoft.com/office/drawing/2014/main" id="{8893C474-B667-8B46-9EF3-43CB1276F97E}"/>
              </a:ext>
            </a:extLst>
          </p:cNvPr>
          <p:cNvSpPr>
            <a:spLocks noChangeArrowheads="1"/>
          </p:cNvSpPr>
          <p:nvPr/>
        </p:nvSpPr>
        <p:spPr bwMode="auto">
          <a:xfrm>
            <a:off x="0" y="1452645"/>
            <a:ext cx="5616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p>
            <a:endParaRPr lang="en-US" altLang="en-US" sz="1100" i="1"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8369E0C-F1E7-EC4F-84B5-D6C533D730BC}"/>
              </a:ext>
            </a:extLst>
          </p:cNvPr>
          <p:cNvSpPr txBox="1">
            <a:spLocks/>
          </p:cNvSpPr>
          <p:nvPr/>
        </p:nvSpPr>
        <p:spPr bwMode="auto">
          <a:xfrm>
            <a:off x="318356" y="258171"/>
            <a:ext cx="8229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nchor="ctr"/>
          <a:lstStyle>
            <a:lvl1pPr>
              <a:defRPr sz="1500">
                <a:solidFill>
                  <a:schemeClr val="tx1"/>
                </a:solidFill>
                <a:latin typeface="Arial Nova" panose="020B0504020202020204" pitchFamily="34" charset="0"/>
                <a:cs typeface="Arial" panose="020B0604020202020204" pitchFamily="34" charset="0"/>
              </a:defRPr>
            </a:lvl1pPr>
            <a:lvl2pPr marL="37931725" indent="-37474525">
              <a:defRPr sz="1500">
                <a:solidFill>
                  <a:schemeClr val="tx1"/>
                </a:solidFill>
                <a:latin typeface="Arial Nova" panose="020B0504020202020204" pitchFamily="34" charset="0"/>
                <a:cs typeface="Arial" panose="020B0604020202020204" pitchFamily="34" charset="0"/>
              </a:defRPr>
            </a:lvl2pPr>
            <a:lvl3pPr>
              <a:defRPr sz="1500">
                <a:solidFill>
                  <a:schemeClr val="tx1"/>
                </a:solidFill>
                <a:latin typeface="Arial Nova" panose="020B0504020202020204" pitchFamily="34" charset="0"/>
                <a:cs typeface="Arial" panose="020B0604020202020204" pitchFamily="34" charset="0"/>
              </a:defRPr>
            </a:lvl3pPr>
            <a:lvl4pPr>
              <a:defRPr sz="1500">
                <a:solidFill>
                  <a:schemeClr val="tx1"/>
                </a:solidFill>
                <a:latin typeface="Arial Nova" panose="020B0504020202020204" pitchFamily="34" charset="0"/>
                <a:cs typeface="Arial" panose="020B0604020202020204" pitchFamily="34" charset="0"/>
              </a:defRPr>
            </a:lvl4pPr>
            <a:lvl5pPr>
              <a:defRPr sz="1500">
                <a:solidFill>
                  <a:schemeClr val="tx1"/>
                </a:solidFill>
                <a:latin typeface="Arial Nova" panose="020B0504020202020204" pitchFamily="34" charset="0"/>
                <a:cs typeface="Arial" panose="020B0604020202020204" pitchFamily="34" charset="0"/>
              </a:defRPr>
            </a:lvl5pPr>
            <a:lvl6pPr marL="20145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6pPr>
            <a:lvl7pPr marL="24717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7pPr>
            <a:lvl8pPr marL="29289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8pPr>
            <a:lvl9pPr marL="33861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9pPr>
          </a:lstStyle>
          <a:p>
            <a:pPr eaLnBrk="1" hangingPunct="1"/>
            <a:r>
              <a:rPr lang="en-GB" altLang="en-US" sz="2400" b="1" dirty="0"/>
              <a:t>	</a:t>
            </a:r>
          </a:p>
          <a:p>
            <a:pPr eaLnBrk="1" hangingPunct="1"/>
            <a:r>
              <a:rPr lang="en-GB" altLang="en-US" sz="2400" b="1" dirty="0"/>
              <a:t>What is the Local Offer website?	</a:t>
            </a:r>
          </a:p>
        </p:txBody>
      </p:sp>
      <p:sp>
        <p:nvSpPr>
          <p:cNvPr id="5" name="Title 1">
            <a:extLst>
              <a:ext uri="{FF2B5EF4-FFF2-40B4-BE49-F238E27FC236}">
                <a16:creationId xmlns:a16="http://schemas.microsoft.com/office/drawing/2014/main" id="{6232319E-B99B-4E26-A786-69C7A64B83C1}"/>
              </a:ext>
            </a:extLst>
          </p:cNvPr>
          <p:cNvSpPr txBox="1">
            <a:spLocks/>
          </p:cNvSpPr>
          <p:nvPr/>
        </p:nvSpPr>
        <p:spPr>
          <a:xfrm>
            <a:off x="179512" y="365125"/>
            <a:ext cx="8507288" cy="550441"/>
          </a:xfrm>
          <a:prstGeom prst="rect">
            <a:avLst/>
          </a:prstGeom>
        </p:spPr>
        <p:txBody>
          <a:bodyPr/>
          <a:lstStyle>
            <a:lvl1pPr algn="l" defTabSz="777875" rtl="0" eaLnBrk="0" fontAlgn="base" hangingPunct="0">
              <a:spcBef>
                <a:spcPct val="0"/>
              </a:spcBef>
              <a:spcAft>
                <a:spcPct val="0"/>
              </a:spcAft>
              <a:defRPr sz="2400" b="1" kern="1200">
                <a:solidFill>
                  <a:schemeClr val="tx1"/>
                </a:solidFill>
                <a:latin typeface="Arial Nova" pitchFamily="34" charset="0"/>
                <a:ea typeface="ＭＳ Ｐゴシック" charset="-128"/>
                <a:cs typeface="ＭＳ Ｐゴシック" charset="-128"/>
              </a:defRPr>
            </a:lvl1pPr>
            <a:lvl2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2pPr>
            <a:lvl3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3pPr>
            <a:lvl4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4pPr>
            <a:lvl5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5pPr>
            <a:lvl6pPr marL="457200" algn="l" defTabSz="777875" rtl="0" fontAlgn="base">
              <a:spcBef>
                <a:spcPct val="0"/>
              </a:spcBef>
              <a:spcAft>
                <a:spcPct val="0"/>
              </a:spcAft>
              <a:defRPr sz="2400" b="1">
                <a:solidFill>
                  <a:schemeClr val="tx1"/>
                </a:solidFill>
                <a:latin typeface="Arial Nova"/>
              </a:defRPr>
            </a:lvl6pPr>
            <a:lvl7pPr marL="914400" algn="l" defTabSz="777875" rtl="0" fontAlgn="base">
              <a:spcBef>
                <a:spcPct val="0"/>
              </a:spcBef>
              <a:spcAft>
                <a:spcPct val="0"/>
              </a:spcAft>
              <a:defRPr sz="2400" b="1">
                <a:solidFill>
                  <a:schemeClr val="tx1"/>
                </a:solidFill>
                <a:latin typeface="Arial Nova"/>
              </a:defRPr>
            </a:lvl7pPr>
            <a:lvl8pPr marL="1371600" algn="l" defTabSz="777875" rtl="0" fontAlgn="base">
              <a:spcBef>
                <a:spcPct val="0"/>
              </a:spcBef>
              <a:spcAft>
                <a:spcPct val="0"/>
              </a:spcAft>
              <a:defRPr sz="2400" b="1">
                <a:solidFill>
                  <a:schemeClr val="tx1"/>
                </a:solidFill>
                <a:latin typeface="Arial Nova"/>
              </a:defRPr>
            </a:lvl8pPr>
            <a:lvl9pPr marL="1828800" algn="l" defTabSz="777875" rtl="0" fontAlgn="base">
              <a:spcBef>
                <a:spcPct val="0"/>
              </a:spcBef>
              <a:spcAft>
                <a:spcPct val="0"/>
              </a:spcAft>
              <a:defRPr sz="2400" b="1">
                <a:solidFill>
                  <a:schemeClr val="tx1"/>
                </a:solidFill>
                <a:latin typeface="Arial Nova"/>
              </a:defRPr>
            </a:lvl9pPr>
          </a:lstStyle>
          <a:p>
            <a:endParaRPr lang="en-GB" dirty="0"/>
          </a:p>
        </p:txBody>
      </p:sp>
      <p:sp>
        <p:nvSpPr>
          <p:cNvPr id="7" name="Content Placeholder 2">
            <a:extLst>
              <a:ext uri="{FF2B5EF4-FFF2-40B4-BE49-F238E27FC236}">
                <a16:creationId xmlns:a16="http://schemas.microsoft.com/office/drawing/2014/main" id="{7F9324CD-2FEE-4078-AD7B-394D542C22E0}"/>
              </a:ext>
            </a:extLst>
          </p:cNvPr>
          <p:cNvSpPr txBox="1">
            <a:spLocks/>
          </p:cNvSpPr>
          <p:nvPr/>
        </p:nvSpPr>
        <p:spPr>
          <a:xfrm>
            <a:off x="251520" y="915566"/>
            <a:ext cx="8712968" cy="3672408"/>
          </a:xfrm>
          <a:prstGeom prst="rect">
            <a:avLst/>
          </a:prstGeom>
        </p:spPr>
        <p:txBody>
          <a:bodyPr>
            <a:normAutofit/>
          </a:bodyPr>
          <a:lstStyle>
            <a:lvl1pPr marL="292100" indent="-292100" algn="l" defTabSz="777875" rtl="0" eaLnBrk="0" fontAlgn="base" hangingPunct="0">
              <a:spcBef>
                <a:spcPct val="20000"/>
              </a:spcBef>
              <a:spcAft>
                <a:spcPct val="0"/>
              </a:spcAft>
              <a:buFont typeface="Wingdings" pitchFamily="2" charset="2"/>
              <a:buChar char="§"/>
              <a:defRPr sz="2000" kern="1200">
                <a:solidFill>
                  <a:schemeClr val="tx1"/>
                </a:solidFill>
                <a:latin typeface="Arial Nova" pitchFamily="34" charset="0"/>
                <a:ea typeface="ＭＳ Ｐゴシック" charset="-128"/>
                <a:cs typeface="ＭＳ Ｐゴシック" charset="-128"/>
              </a:defRPr>
            </a:lvl1pPr>
            <a:lvl2pPr marL="631825" indent="-242888" algn="l" defTabSz="777875" rtl="0" eaLnBrk="0" fontAlgn="base" hangingPunct="0">
              <a:spcBef>
                <a:spcPct val="20000"/>
              </a:spcBef>
              <a:spcAft>
                <a:spcPct val="0"/>
              </a:spcAft>
              <a:buFont typeface="Arial" panose="020B0604020202020204" pitchFamily="34" charset="0"/>
              <a:buChar char="•"/>
              <a:defRPr sz="1700" kern="1200">
                <a:solidFill>
                  <a:schemeClr val="tx1"/>
                </a:solidFill>
                <a:latin typeface="Arial Nova Light" pitchFamily="34" charset="0"/>
                <a:ea typeface="ＭＳ Ｐゴシック" panose="020B0600070205080204" pitchFamily="34" charset="-128"/>
                <a:cs typeface="Arial Nova Light" pitchFamily="34" charset="0"/>
              </a:defRPr>
            </a:lvl2pPr>
            <a:lvl3pPr marL="973138" indent="-193675" algn="l" defTabSz="777875" rtl="0" eaLnBrk="0" fontAlgn="base" hangingPunct="0">
              <a:spcBef>
                <a:spcPct val="20000"/>
              </a:spcBef>
              <a:spcAft>
                <a:spcPct val="0"/>
              </a:spcAft>
              <a:buFont typeface="Arial Nova Light" panose="020B0304020202020204" pitchFamily="34" charset="0"/>
              <a:buChar char="–"/>
              <a:defRPr sz="1500" kern="1200">
                <a:solidFill>
                  <a:schemeClr val="tx1"/>
                </a:solidFill>
                <a:latin typeface="Arial Nova Light" pitchFamily="34" charset="0"/>
                <a:ea typeface="ＭＳ Ｐゴシック" panose="020B0600070205080204" pitchFamily="34" charset="-128"/>
                <a:cs typeface="Arial Nova Light" pitchFamily="34" charset="0"/>
              </a:defRPr>
            </a:lvl3pPr>
            <a:lvl4pPr marL="1363663"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4pPr>
            <a:lvl5pPr marL="1752600"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nSpc>
                <a:spcPct val="150000"/>
              </a:lnSpc>
            </a:pPr>
            <a:endParaRPr lang="en-GB" dirty="0"/>
          </a:p>
        </p:txBody>
      </p:sp>
      <p:sp>
        <p:nvSpPr>
          <p:cNvPr id="2" name="Rectangle 1">
            <a:extLst>
              <a:ext uri="{FF2B5EF4-FFF2-40B4-BE49-F238E27FC236}">
                <a16:creationId xmlns:a16="http://schemas.microsoft.com/office/drawing/2014/main" id="{5CDAE071-B9FF-4DC4-A813-F5CCE644696B}"/>
              </a:ext>
            </a:extLst>
          </p:cNvPr>
          <p:cNvSpPr/>
          <p:nvPr/>
        </p:nvSpPr>
        <p:spPr>
          <a:xfrm>
            <a:off x="318356" y="1294477"/>
            <a:ext cx="7355160" cy="2539157"/>
          </a:xfrm>
          <a:prstGeom prst="rect">
            <a:avLst/>
          </a:prstGeom>
        </p:spPr>
        <p:txBody>
          <a:bodyPr wrap="square">
            <a:spAutoFit/>
          </a:bodyPr>
          <a:lstStyle/>
          <a:p>
            <a:r>
              <a:rPr lang="en-GB" sz="1600" dirty="0">
                <a:solidFill>
                  <a:srgbClr val="000000"/>
                </a:solidFill>
                <a:latin typeface="Arial" panose="020B0604020202020204" pitchFamily="34" charset="0"/>
              </a:rPr>
              <a:t>Every Local Authority in England has a duty (by law) to provide children and young people, (0-25 years) with support if they have Special Educational Needs and/or Disabilities - this is known as the </a:t>
            </a:r>
            <a:r>
              <a:rPr lang="en-GB" sz="1600" b="1" dirty="0">
                <a:solidFill>
                  <a:srgbClr val="000000"/>
                </a:solidFill>
                <a:latin typeface="Arial" panose="020B0604020202020204" pitchFamily="34" charset="0"/>
              </a:rPr>
              <a:t>Local Offer</a:t>
            </a:r>
            <a:r>
              <a:rPr lang="en-GB" sz="1600" dirty="0">
                <a:solidFill>
                  <a:srgbClr val="000000"/>
                </a:solidFill>
                <a:latin typeface="Arial" panose="020B0604020202020204" pitchFamily="34" charset="0"/>
              </a:rPr>
              <a:t>.  Every Local Authority has to publish what support is available on the Local Offer website.</a:t>
            </a:r>
          </a:p>
          <a:p>
            <a:endParaRPr lang="en-GB" dirty="0">
              <a:solidFill>
                <a:srgbClr val="000000"/>
              </a:solidFill>
              <a:latin typeface="Segoe UI" panose="020B0502040204020203" pitchFamily="34" charset="0"/>
            </a:endParaRPr>
          </a:p>
          <a:p>
            <a:r>
              <a:rPr lang="en-GB" sz="1600" dirty="0">
                <a:solidFill>
                  <a:srgbClr val="000000"/>
                </a:solidFill>
                <a:latin typeface="Arial" panose="020B0604020202020204" pitchFamily="34" charset="0"/>
              </a:rPr>
              <a:t>This Local Offer website gives information about the support that the local authority expects to be available across education, health and social care. The information on the website is clear and easy to find. It says who a particular service is for, how to apply, and how decisions are made about who gets that service.</a:t>
            </a:r>
            <a:endParaRPr lang="en-GB"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22630673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8369E0C-F1E7-EC4F-84B5-D6C533D730BC}"/>
              </a:ext>
            </a:extLst>
          </p:cNvPr>
          <p:cNvSpPr txBox="1">
            <a:spLocks/>
          </p:cNvSpPr>
          <p:nvPr/>
        </p:nvSpPr>
        <p:spPr bwMode="auto">
          <a:xfrm>
            <a:off x="318356" y="128792"/>
            <a:ext cx="8229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nchor="ctr"/>
          <a:lstStyle>
            <a:lvl1pPr>
              <a:defRPr sz="1500">
                <a:solidFill>
                  <a:schemeClr val="tx1"/>
                </a:solidFill>
                <a:latin typeface="Arial Nova" panose="020B0504020202020204" pitchFamily="34" charset="0"/>
                <a:cs typeface="Arial" panose="020B0604020202020204" pitchFamily="34" charset="0"/>
              </a:defRPr>
            </a:lvl1pPr>
            <a:lvl2pPr marL="37931725" indent="-37474525">
              <a:defRPr sz="1500">
                <a:solidFill>
                  <a:schemeClr val="tx1"/>
                </a:solidFill>
                <a:latin typeface="Arial Nova" panose="020B0504020202020204" pitchFamily="34" charset="0"/>
                <a:cs typeface="Arial" panose="020B0604020202020204" pitchFamily="34" charset="0"/>
              </a:defRPr>
            </a:lvl2pPr>
            <a:lvl3pPr>
              <a:defRPr sz="1500">
                <a:solidFill>
                  <a:schemeClr val="tx1"/>
                </a:solidFill>
                <a:latin typeface="Arial Nova" panose="020B0504020202020204" pitchFamily="34" charset="0"/>
                <a:cs typeface="Arial" panose="020B0604020202020204" pitchFamily="34" charset="0"/>
              </a:defRPr>
            </a:lvl3pPr>
            <a:lvl4pPr>
              <a:defRPr sz="1500">
                <a:solidFill>
                  <a:schemeClr val="tx1"/>
                </a:solidFill>
                <a:latin typeface="Arial Nova" panose="020B0504020202020204" pitchFamily="34" charset="0"/>
                <a:cs typeface="Arial" panose="020B0604020202020204" pitchFamily="34" charset="0"/>
              </a:defRPr>
            </a:lvl4pPr>
            <a:lvl5pPr>
              <a:defRPr sz="1500">
                <a:solidFill>
                  <a:schemeClr val="tx1"/>
                </a:solidFill>
                <a:latin typeface="Arial Nova" panose="020B0504020202020204" pitchFamily="34" charset="0"/>
                <a:cs typeface="Arial" panose="020B0604020202020204" pitchFamily="34" charset="0"/>
              </a:defRPr>
            </a:lvl5pPr>
            <a:lvl6pPr marL="20145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6pPr>
            <a:lvl7pPr marL="24717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7pPr>
            <a:lvl8pPr marL="29289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8pPr>
            <a:lvl9pPr marL="33861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9pPr>
          </a:lstStyle>
          <a:p>
            <a:pPr eaLnBrk="1" hangingPunct="1"/>
            <a:r>
              <a:rPr lang="en-GB" altLang="en-US" sz="2400" b="1" dirty="0"/>
              <a:t>	</a:t>
            </a:r>
          </a:p>
          <a:p>
            <a:pPr eaLnBrk="1" hangingPunct="1"/>
            <a:r>
              <a:rPr lang="en-GB" altLang="en-US" sz="2400" b="1" dirty="0"/>
              <a:t>What is on the Local Offer website?	</a:t>
            </a:r>
          </a:p>
        </p:txBody>
      </p:sp>
      <p:sp>
        <p:nvSpPr>
          <p:cNvPr id="5" name="Title 1">
            <a:extLst>
              <a:ext uri="{FF2B5EF4-FFF2-40B4-BE49-F238E27FC236}">
                <a16:creationId xmlns:a16="http://schemas.microsoft.com/office/drawing/2014/main" id="{6232319E-B99B-4E26-A786-69C7A64B83C1}"/>
              </a:ext>
            </a:extLst>
          </p:cNvPr>
          <p:cNvSpPr txBox="1">
            <a:spLocks/>
          </p:cNvSpPr>
          <p:nvPr/>
        </p:nvSpPr>
        <p:spPr>
          <a:xfrm>
            <a:off x="179512" y="365125"/>
            <a:ext cx="8507288" cy="550441"/>
          </a:xfrm>
          <a:prstGeom prst="rect">
            <a:avLst/>
          </a:prstGeom>
        </p:spPr>
        <p:txBody>
          <a:bodyPr/>
          <a:lstStyle>
            <a:lvl1pPr algn="l" defTabSz="777875" rtl="0" eaLnBrk="0" fontAlgn="base" hangingPunct="0">
              <a:spcBef>
                <a:spcPct val="0"/>
              </a:spcBef>
              <a:spcAft>
                <a:spcPct val="0"/>
              </a:spcAft>
              <a:defRPr sz="2400" b="1" kern="1200">
                <a:solidFill>
                  <a:schemeClr val="tx1"/>
                </a:solidFill>
                <a:latin typeface="Arial Nova" pitchFamily="34" charset="0"/>
                <a:ea typeface="ＭＳ Ｐゴシック" charset="-128"/>
                <a:cs typeface="ＭＳ Ｐゴシック" charset="-128"/>
              </a:defRPr>
            </a:lvl1pPr>
            <a:lvl2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2pPr>
            <a:lvl3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3pPr>
            <a:lvl4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4pPr>
            <a:lvl5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5pPr>
            <a:lvl6pPr marL="457200" algn="l" defTabSz="777875" rtl="0" fontAlgn="base">
              <a:spcBef>
                <a:spcPct val="0"/>
              </a:spcBef>
              <a:spcAft>
                <a:spcPct val="0"/>
              </a:spcAft>
              <a:defRPr sz="2400" b="1">
                <a:solidFill>
                  <a:schemeClr val="tx1"/>
                </a:solidFill>
                <a:latin typeface="Arial Nova"/>
              </a:defRPr>
            </a:lvl6pPr>
            <a:lvl7pPr marL="914400" algn="l" defTabSz="777875" rtl="0" fontAlgn="base">
              <a:spcBef>
                <a:spcPct val="0"/>
              </a:spcBef>
              <a:spcAft>
                <a:spcPct val="0"/>
              </a:spcAft>
              <a:defRPr sz="2400" b="1">
                <a:solidFill>
                  <a:schemeClr val="tx1"/>
                </a:solidFill>
                <a:latin typeface="Arial Nova"/>
              </a:defRPr>
            </a:lvl7pPr>
            <a:lvl8pPr marL="1371600" algn="l" defTabSz="777875" rtl="0" fontAlgn="base">
              <a:spcBef>
                <a:spcPct val="0"/>
              </a:spcBef>
              <a:spcAft>
                <a:spcPct val="0"/>
              </a:spcAft>
              <a:defRPr sz="2400" b="1">
                <a:solidFill>
                  <a:schemeClr val="tx1"/>
                </a:solidFill>
                <a:latin typeface="Arial Nova"/>
              </a:defRPr>
            </a:lvl8pPr>
            <a:lvl9pPr marL="1828800" algn="l" defTabSz="777875" rtl="0" fontAlgn="base">
              <a:spcBef>
                <a:spcPct val="0"/>
              </a:spcBef>
              <a:spcAft>
                <a:spcPct val="0"/>
              </a:spcAft>
              <a:defRPr sz="2400" b="1">
                <a:solidFill>
                  <a:schemeClr val="tx1"/>
                </a:solidFill>
                <a:latin typeface="Arial Nova"/>
              </a:defRPr>
            </a:lvl9pPr>
          </a:lstStyle>
          <a:p>
            <a:endParaRPr lang="en-GB" dirty="0"/>
          </a:p>
        </p:txBody>
      </p:sp>
      <p:sp>
        <p:nvSpPr>
          <p:cNvPr id="7" name="Content Placeholder 2">
            <a:extLst>
              <a:ext uri="{FF2B5EF4-FFF2-40B4-BE49-F238E27FC236}">
                <a16:creationId xmlns:a16="http://schemas.microsoft.com/office/drawing/2014/main" id="{7F9324CD-2FEE-4078-AD7B-394D542C22E0}"/>
              </a:ext>
            </a:extLst>
          </p:cNvPr>
          <p:cNvSpPr txBox="1">
            <a:spLocks/>
          </p:cNvSpPr>
          <p:nvPr/>
        </p:nvSpPr>
        <p:spPr>
          <a:xfrm>
            <a:off x="251520" y="915566"/>
            <a:ext cx="8712968" cy="3672408"/>
          </a:xfrm>
          <a:prstGeom prst="rect">
            <a:avLst/>
          </a:prstGeom>
        </p:spPr>
        <p:txBody>
          <a:bodyPr>
            <a:normAutofit/>
          </a:bodyPr>
          <a:lstStyle>
            <a:lvl1pPr marL="292100" indent="-292100" algn="l" defTabSz="777875" rtl="0" eaLnBrk="0" fontAlgn="base" hangingPunct="0">
              <a:spcBef>
                <a:spcPct val="20000"/>
              </a:spcBef>
              <a:spcAft>
                <a:spcPct val="0"/>
              </a:spcAft>
              <a:buFont typeface="Wingdings" pitchFamily="2" charset="2"/>
              <a:buChar char="§"/>
              <a:defRPr sz="2000" kern="1200">
                <a:solidFill>
                  <a:schemeClr val="tx1"/>
                </a:solidFill>
                <a:latin typeface="Arial Nova" pitchFamily="34" charset="0"/>
                <a:ea typeface="ＭＳ Ｐゴシック" charset="-128"/>
                <a:cs typeface="ＭＳ Ｐゴシック" charset="-128"/>
              </a:defRPr>
            </a:lvl1pPr>
            <a:lvl2pPr marL="631825" indent="-242888" algn="l" defTabSz="777875" rtl="0" eaLnBrk="0" fontAlgn="base" hangingPunct="0">
              <a:spcBef>
                <a:spcPct val="20000"/>
              </a:spcBef>
              <a:spcAft>
                <a:spcPct val="0"/>
              </a:spcAft>
              <a:buFont typeface="Arial" panose="020B0604020202020204" pitchFamily="34" charset="0"/>
              <a:buChar char="•"/>
              <a:defRPr sz="1700" kern="1200">
                <a:solidFill>
                  <a:schemeClr val="tx1"/>
                </a:solidFill>
                <a:latin typeface="Arial Nova Light" pitchFamily="34" charset="0"/>
                <a:ea typeface="ＭＳ Ｐゴシック" panose="020B0600070205080204" pitchFamily="34" charset="-128"/>
                <a:cs typeface="Arial Nova Light" pitchFamily="34" charset="0"/>
              </a:defRPr>
            </a:lvl2pPr>
            <a:lvl3pPr marL="973138" indent="-193675" algn="l" defTabSz="777875" rtl="0" eaLnBrk="0" fontAlgn="base" hangingPunct="0">
              <a:spcBef>
                <a:spcPct val="20000"/>
              </a:spcBef>
              <a:spcAft>
                <a:spcPct val="0"/>
              </a:spcAft>
              <a:buFont typeface="Arial Nova Light" panose="020B0304020202020204" pitchFamily="34" charset="0"/>
              <a:buChar char="–"/>
              <a:defRPr sz="1500" kern="1200">
                <a:solidFill>
                  <a:schemeClr val="tx1"/>
                </a:solidFill>
                <a:latin typeface="Arial Nova Light" pitchFamily="34" charset="0"/>
                <a:ea typeface="ＭＳ Ｐゴシック" panose="020B0600070205080204" pitchFamily="34" charset="-128"/>
                <a:cs typeface="Arial Nova Light" pitchFamily="34" charset="0"/>
              </a:defRPr>
            </a:lvl3pPr>
            <a:lvl4pPr marL="1363663"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4pPr>
            <a:lvl5pPr marL="1752600"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nSpc>
                <a:spcPct val="150000"/>
              </a:lnSpc>
            </a:pPr>
            <a:endParaRPr lang="en-GB" dirty="0"/>
          </a:p>
        </p:txBody>
      </p:sp>
      <p:sp>
        <p:nvSpPr>
          <p:cNvPr id="2" name="Rectangle 1">
            <a:extLst>
              <a:ext uri="{FF2B5EF4-FFF2-40B4-BE49-F238E27FC236}">
                <a16:creationId xmlns:a16="http://schemas.microsoft.com/office/drawing/2014/main" id="{5CDAE071-B9FF-4DC4-A813-F5CCE644696B}"/>
              </a:ext>
            </a:extLst>
          </p:cNvPr>
          <p:cNvSpPr/>
          <p:nvPr/>
        </p:nvSpPr>
        <p:spPr>
          <a:xfrm>
            <a:off x="352894" y="1151899"/>
            <a:ext cx="8333906" cy="4524315"/>
          </a:xfrm>
          <a:prstGeom prst="rect">
            <a:avLst/>
          </a:prstGeom>
        </p:spPr>
        <p:txBody>
          <a:bodyPr wrap="square">
            <a:spAutoFit/>
          </a:bodyPr>
          <a:lstStyle/>
          <a:p>
            <a:pPr algn="ctr"/>
            <a:r>
              <a:rPr lang="en-GB" sz="2400" b="1" i="0" dirty="0">
                <a:solidFill>
                  <a:srgbClr val="000000"/>
                </a:solidFill>
                <a:effectLst/>
                <a:latin typeface="Arial" panose="020B0604020202020204" pitchFamily="34" charset="0"/>
              </a:rPr>
              <a:t>Help, support and advice for families, carers, children and young </a:t>
            </a:r>
            <a:r>
              <a:rPr lang="en-GB" sz="2400" b="1" dirty="0">
                <a:solidFill>
                  <a:srgbClr val="000000"/>
                </a:solidFill>
                <a:latin typeface="Arial" panose="020B0604020202020204" pitchFamily="34" charset="0"/>
              </a:rPr>
              <a:t>p</a:t>
            </a:r>
            <a:r>
              <a:rPr lang="en-GB" sz="2400" b="1" i="0" dirty="0">
                <a:solidFill>
                  <a:srgbClr val="000000"/>
                </a:solidFill>
                <a:effectLst/>
                <a:latin typeface="Arial" panose="020B0604020202020204" pitchFamily="34" charset="0"/>
              </a:rPr>
              <a:t>eople on their SEND journey</a:t>
            </a:r>
          </a:p>
          <a:p>
            <a:pPr algn="ctr"/>
            <a:endParaRPr lang="en-GB" sz="2400" dirty="0">
              <a:solidFill>
                <a:srgbClr val="000000"/>
              </a:solidFill>
              <a:latin typeface="Arial" panose="020B0604020202020204" pitchFamily="34" charset="0"/>
            </a:endParaRPr>
          </a:p>
          <a:p>
            <a:r>
              <a:rPr lang="en-GB" sz="2400" dirty="0">
                <a:solidFill>
                  <a:srgbClr val="000000"/>
                </a:solidFill>
                <a:latin typeface="Arial" panose="020B0604020202020204" pitchFamily="34" charset="0"/>
              </a:rPr>
              <a:t>We want the site to be ‘one-stop’ self service help and support – a 111 for SEND</a:t>
            </a:r>
          </a:p>
          <a:p>
            <a:br>
              <a:rPr lang="en-GB" sz="2400" dirty="0">
                <a:solidFill>
                  <a:srgbClr val="000000"/>
                </a:solidFill>
                <a:latin typeface="Arial" panose="020B0604020202020204" pitchFamily="34" charset="0"/>
              </a:rPr>
            </a:br>
            <a:r>
              <a:rPr lang="en-GB" sz="2400" dirty="0">
                <a:solidFill>
                  <a:srgbClr val="000000"/>
                </a:solidFill>
                <a:latin typeface="Arial" panose="020B0604020202020204" pitchFamily="34" charset="0"/>
              </a:rPr>
              <a:t>Includes information from the NHS, the Local Authority and the Children’s Trust, plus a directory of SEND support</a:t>
            </a:r>
          </a:p>
          <a:p>
            <a:r>
              <a:rPr lang="en-GB" sz="2400" dirty="0">
                <a:solidFill>
                  <a:srgbClr val="000000"/>
                </a:solidFill>
                <a:latin typeface="Arial" panose="020B0604020202020204" pitchFamily="34" charset="0"/>
              </a:rPr>
              <a:t> </a:t>
            </a:r>
          </a:p>
          <a:p>
            <a:pPr algn="ctr"/>
            <a:endParaRPr lang="en-GB" sz="2400" b="0" i="0" dirty="0">
              <a:solidFill>
                <a:srgbClr val="000000"/>
              </a:solidFill>
              <a:effectLst/>
              <a:latin typeface="Arial" panose="020B0604020202020204" pitchFamily="34" charset="0"/>
            </a:endParaRPr>
          </a:p>
          <a:p>
            <a:pPr algn="ctr"/>
            <a:endParaRPr lang="en-GB" sz="2400" dirty="0">
              <a:solidFill>
                <a:srgbClr val="000000"/>
              </a:solidFill>
              <a:latin typeface="Arial" panose="020B0604020202020204" pitchFamily="34" charset="0"/>
            </a:endParaRPr>
          </a:p>
          <a:p>
            <a:pPr algn="ctr"/>
            <a:endParaRPr lang="en-GB"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0322770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8369E0C-F1E7-EC4F-84B5-D6C533D730BC}"/>
              </a:ext>
            </a:extLst>
          </p:cNvPr>
          <p:cNvSpPr txBox="1">
            <a:spLocks/>
          </p:cNvSpPr>
          <p:nvPr/>
        </p:nvSpPr>
        <p:spPr bwMode="auto">
          <a:xfrm>
            <a:off x="318356" y="128792"/>
            <a:ext cx="8229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nchor="ctr"/>
          <a:lstStyle>
            <a:lvl1pPr>
              <a:defRPr sz="1500">
                <a:solidFill>
                  <a:schemeClr val="tx1"/>
                </a:solidFill>
                <a:latin typeface="Arial Nova" panose="020B0504020202020204" pitchFamily="34" charset="0"/>
                <a:cs typeface="Arial" panose="020B0604020202020204" pitchFamily="34" charset="0"/>
              </a:defRPr>
            </a:lvl1pPr>
            <a:lvl2pPr marL="37931725" indent="-37474525">
              <a:defRPr sz="1500">
                <a:solidFill>
                  <a:schemeClr val="tx1"/>
                </a:solidFill>
                <a:latin typeface="Arial Nova" panose="020B0504020202020204" pitchFamily="34" charset="0"/>
                <a:cs typeface="Arial" panose="020B0604020202020204" pitchFamily="34" charset="0"/>
              </a:defRPr>
            </a:lvl2pPr>
            <a:lvl3pPr>
              <a:defRPr sz="1500">
                <a:solidFill>
                  <a:schemeClr val="tx1"/>
                </a:solidFill>
                <a:latin typeface="Arial Nova" panose="020B0504020202020204" pitchFamily="34" charset="0"/>
                <a:cs typeface="Arial" panose="020B0604020202020204" pitchFamily="34" charset="0"/>
              </a:defRPr>
            </a:lvl3pPr>
            <a:lvl4pPr>
              <a:defRPr sz="1500">
                <a:solidFill>
                  <a:schemeClr val="tx1"/>
                </a:solidFill>
                <a:latin typeface="Arial Nova" panose="020B0504020202020204" pitchFamily="34" charset="0"/>
                <a:cs typeface="Arial" panose="020B0604020202020204" pitchFamily="34" charset="0"/>
              </a:defRPr>
            </a:lvl4pPr>
            <a:lvl5pPr>
              <a:defRPr sz="1500">
                <a:solidFill>
                  <a:schemeClr val="tx1"/>
                </a:solidFill>
                <a:latin typeface="Arial Nova" panose="020B0504020202020204" pitchFamily="34" charset="0"/>
                <a:cs typeface="Arial" panose="020B0604020202020204" pitchFamily="34" charset="0"/>
              </a:defRPr>
            </a:lvl5pPr>
            <a:lvl6pPr marL="20145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6pPr>
            <a:lvl7pPr marL="24717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7pPr>
            <a:lvl8pPr marL="29289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8pPr>
            <a:lvl9pPr marL="33861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9pPr>
          </a:lstStyle>
          <a:p>
            <a:pPr eaLnBrk="1" hangingPunct="1"/>
            <a:r>
              <a:rPr lang="en-GB" altLang="en-US" sz="2400" b="1" dirty="0"/>
              <a:t>	</a:t>
            </a:r>
          </a:p>
          <a:p>
            <a:pPr eaLnBrk="1" hangingPunct="1"/>
            <a:r>
              <a:rPr lang="en-GB" altLang="en-US" sz="2400" b="1" dirty="0"/>
              <a:t>What is on the Local Offer website?	</a:t>
            </a:r>
          </a:p>
        </p:txBody>
      </p:sp>
      <p:sp>
        <p:nvSpPr>
          <p:cNvPr id="5" name="Title 1">
            <a:extLst>
              <a:ext uri="{FF2B5EF4-FFF2-40B4-BE49-F238E27FC236}">
                <a16:creationId xmlns:a16="http://schemas.microsoft.com/office/drawing/2014/main" id="{6232319E-B99B-4E26-A786-69C7A64B83C1}"/>
              </a:ext>
            </a:extLst>
          </p:cNvPr>
          <p:cNvSpPr txBox="1">
            <a:spLocks/>
          </p:cNvSpPr>
          <p:nvPr/>
        </p:nvSpPr>
        <p:spPr>
          <a:xfrm>
            <a:off x="179512" y="365125"/>
            <a:ext cx="8507288" cy="550441"/>
          </a:xfrm>
          <a:prstGeom prst="rect">
            <a:avLst/>
          </a:prstGeom>
        </p:spPr>
        <p:txBody>
          <a:bodyPr/>
          <a:lstStyle>
            <a:lvl1pPr algn="l" defTabSz="777875" rtl="0" eaLnBrk="0" fontAlgn="base" hangingPunct="0">
              <a:spcBef>
                <a:spcPct val="0"/>
              </a:spcBef>
              <a:spcAft>
                <a:spcPct val="0"/>
              </a:spcAft>
              <a:defRPr sz="2400" b="1" kern="1200">
                <a:solidFill>
                  <a:schemeClr val="tx1"/>
                </a:solidFill>
                <a:latin typeface="Arial Nova" pitchFamily="34" charset="0"/>
                <a:ea typeface="ＭＳ Ｐゴシック" charset="-128"/>
                <a:cs typeface="ＭＳ Ｐゴシック" charset="-128"/>
              </a:defRPr>
            </a:lvl1pPr>
            <a:lvl2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2pPr>
            <a:lvl3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3pPr>
            <a:lvl4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4pPr>
            <a:lvl5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5pPr>
            <a:lvl6pPr marL="457200" algn="l" defTabSz="777875" rtl="0" fontAlgn="base">
              <a:spcBef>
                <a:spcPct val="0"/>
              </a:spcBef>
              <a:spcAft>
                <a:spcPct val="0"/>
              </a:spcAft>
              <a:defRPr sz="2400" b="1">
                <a:solidFill>
                  <a:schemeClr val="tx1"/>
                </a:solidFill>
                <a:latin typeface="Arial Nova"/>
              </a:defRPr>
            </a:lvl6pPr>
            <a:lvl7pPr marL="914400" algn="l" defTabSz="777875" rtl="0" fontAlgn="base">
              <a:spcBef>
                <a:spcPct val="0"/>
              </a:spcBef>
              <a:spcAft>
                <a:spcPct val="0"/>
              </a:spcAft>
              <a:defRPr sz="2400" b="1">
                <a:solidFill>
                  <a:schemeClr val="tx1"/>
                </a:solidFill>
                <a:latin typeface="Arial Nova"/>
              </a:defRPr>
            </a:lvl7pPr>
            <a:lvl8pPr marL="1371600" algn="l" defTabSz="777875" rtl="0" fontAlgn="base">
              <a:spcBef>
                <a:spcPct val="0"/>
              </a:spcBef>
              <a:spcAft>
                <a:spcPct val="0"/>
              </a:spcAft>
              <a:defRPr sz="2400" b="1">
                <a:solidFill>
                  <a:schemeClr val="tx1"/>
                </a:solidFill>
                <a:latin typeface="Arial Nova"/>
              </a:defRPr>
            </a:lvl8pPr>
            <a:lvl9pPr marL="1828800" algn="l" defTabSz="777875" rtl="0" fontAlgn="base">
              <a:spcBef>
                <a:spcPct val="0"/>
              </a:spcBef>
              <a:spcAft>
                <a:spcPct val="0"/>
              </a:spcAft>
              <a:defRPr sz="2400" b="1">
                <a:solidFill>
                  <a:schemeClr val="tx1"/>
                </a:solidFill>
                <a:latin typeface="Arial Nova"/>
              </a:defRPr>
            </a:lvl9pPr>
          </a:lstStyle>
          <a:p>
            <a:endParaRPr lang="en-GB" dirty="0"/>
          </a:p>
        </p:txBody>
      </p:sp>
      <p:sp>
        <p:nvSpPr>
          <p:cNvPr id="7" name="Content Placeholder 2">
            <a:extLst>
              <a:ext uri="{FF2B5EF4-FFF2-40B4-BE49-F238E27FC236}">
                <a16:creationId xmlns:a16="http://schemas.microsoft.com/office/drawing/2014/main" id="{7F9324CD-2FEE-4078-AD7B-394D542C22E0}"/>
              </a:ext>
            </a:extLst>
          </p:cNvPr>
          <p:cNvSpPr txBox="1">
            <a:spLocks/>
          </p:cNvSpPr>
          <p:nvPr/>
        </p:nvSpPr>
        <p:spPr>
          <a:xfrm>
            <a:off x="251520" y="915566"/>
            <a:ext cx="8712968" cy="3672408"/>
          </a:xfrm>
          <a:prstGeom prst="rect">
            <a:avLst/>
          </a:prstGeom>
        </p:spPr>
        <p:txBody>
          <a:bodyPr>
            <a:normAutofit/>
          </a:bodyPr>
          <a:lstStyle>
            <a:lvl1pPr marL="292100" indent="-292100" algn="l" defTabSz="777875" rtl="0" eaLnBrk="0" fontAlgn="base" hangingPunct="0">
              <a:spcBef>
                <a:spcPct val="20000"/>
              </a:spcBef>
              <a:spcAft>
                <a:spcPct val="0"/>
              </a:spcAft>
              <a:buFont typeface="Wingdings" pitchFamily="2" charset="2"/>
              <a:buChar char="§"/>
              <a:defRPr sz="2000" kern="1200">
                <a:solidFill>
                  <a:schemeClr val="tx1"/>
                </a:solidFill>
                <a:latin typeface="Arial Nova" pitchFamily="34" charset="0"/>
                <a:ea typeface="ＭＳ Ｐゴシック" charset="-128"/>
                <a:cs typeface="ＭＳ Ｐゴシック" charset="-128"/>
              </a:defRPr>
            </a:lvl1pPr>
            <a:lvl2pPr marL="631825" indent="-242888" algn="l" defTabSz="777875" rtl="0" eaLnBrk="0" fontAlgn="base" hangingPunct="0">
              <a:spcBef>
                <a:spcPct val="20000"/>
              </a:spcBef>
              <a:spcAft>
                <a:spcPct val="0"/>
              </a:spcAft>
              <a:buFont typeface="Arial" panose="020B0604020202020204" pitchFamily="34" charset="0"/>
              <a:buChar char="•"/>
              <a:defRPr sz="1700" kern="1200">
                <a:solidFill>
                  <a:schemeClr val="tx1"/>
                </a:solidFill>
                <a:latin typeface="Arial Nova Light" pitchFamily="34" charset="0"/>
                <a:ea typeface="ＭＳ Ｐゴシック" panose="020B0600070205080204" pitchFamily="34" charset="-128"/>
                <a:cs typeface="Arial Nova Light" pitchFamily="34" charset="0"/>
              </a:defRPr>
            </a:lvl2pPr>
            <a:lvl3pPr marL="973138" indent="-193675" algn="l" defTabSz="777875" rtl="0" eaLnBrk="0" fontAlgn="base" hangingPunct="0">
              <a:spcBef>
                <a:spcPct val="20000"/>
              </a:spcBef>
              <a:spcAft>
                <a:spcPct val="0"/>
              </a:spcAft>
              <a:buFont typeface="Arial Nova Light" panose="020B0304020202020204" pitchFamily="34" charset="0"/>
              <a:buChar char="–"/>
              <a:defRPr sz="1500" kern="1200">
                <a:solidFill>
                  <a:schemeClr val="tx1"/>
                </a:solidFill>
                <a:latin typeface="Arial Nova Light" pitchFamily="34" charset="0"/>
                <a:ea typeface="ＭＳ Ｐゴシック" panose="020B0600070205080204" pitchFamily="34" charset="-128"/>
                <a:cs typeface="Arial Nova Light" pitchFamily="34" charset="0"/>
              </a:defRPr>
            </a:lvl3pPr>
            <a:lvl4pPr marL="1363663"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4pPr>
            <a:lvl5pPr marL="1752600"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nSpc>
                <a:spcPct val="150000"/>
              </a:lnSpc>
            </a:pPr>
            <a:endParaRPr lang="en-GB" dirty="0"/>
          </a:p>
        </p:txBody>
      </p:sp>
      <p:sp>
        <p:nvSpPr>
          <p:cNvPr id="2" name="Rectangle 1">
            <a:extLst>
              <a:ext uri="{FF2B5EF4-FFF2-40B4-BE49-F238E27FC236}">
                <a16:creationId xmlns:a16="http://schemas.microsoft.com/office/drawing/2014/main" id="{5CDAE071-B9FF-4DC4-A813-F5CCE644696B}"/>
              </a:ext>
            </a:extLst>
          </p:cNvPr>
          <p:cNvSpPr/>
          <p:nvPr/>
        </p:nvSpPr>
        <p:spPr>
          <a:xfrm>
            <a:off x="352894" y="1151899"/>
            <a:ext cx="7355160" cy="3323987"/>
          </a:xfrm>
          <a:prstGeom prst="rect">
            <a:avLst/>
          </a:prstGeom>
        </p:spPr>
        <p:txBody>
          <a:bodyPr wrap="square">
            <a:spAutoFit/>
          </a:bodyPr>
          <a:lstStyle/>
          <a:p>
            <a:pPr marL="285750" indent="-285750">
              <a:buFont typeface="Arial" panose="020B0604020202020204" pitchFamily="34" charset="0"/>
              <a:buChar char="•"/>
            </a:pPr>
            <a:r>
              <a:rPr lang="en-GB" sz="1300" dirty="0"/>
              <a:t>Sources of support, advice and information for children, young people and families including support groups and forums. </a:t>
            </a:r>
          </a:p>
          <a:p>
            <a:pPr marL="285750" indent="-285750">
              <a:buFont typeface="Arial" panose="020B0604020202020204" pitchFamily="34" charset="0"/>
              <a:buChar char="•"/>
            </a:pPr>
            <a:r>
              <a:rPr lang="en-GB" sz="1300" dirty="0"/>
              <a:t>Special educational, health and social care provision for children and young people with SEN or disabilities </a:t>
            </a:r>
          </a:p>
          <a:p>
            <a:pPr marL="285750" indent="-285750">
              <a:buFont typeface="Arial" panose="020B0604020202020204" pitchFamily="34" charset="0"/>
              <a:buChar char="•"/>
            </a:pPr>
            <a:r>
              <a:rPr lang="en-GB" sz="1300" dirty="0"/>
              <a:t>Arrangements to identify and assess children and young people with SEN, including how an assessment can be requested.  </a:t>
            </a:r>
          </a:p>
          <a:p>
            <a:pPr marL="285750" indent="-285750">
              <a:buFont typeface="Arial" panose="020B0604020202020204" pitchFamily="34" charset="0"/>
              <a:buChar char="•"/>
            </a:pPr>
            <a:r>
              <a:rPr lang="en-GB" sz="1300" dirty="0"/>
              <a:t>Other educational provision, for example leisure activities, sports or arts provision, </a:t>
            </a:r>
          </a:p>
          <a:p>
            <a:pPr marL="285750" indent="-285750">
              <a:buFont typeface="Arial" panose="020B0604020202020204" pitchFamily="34" charset="0"/>
              <a:buChar char="•"/>
            </a:pPr>
            <a:r>
              <a:rPr lang="en-GB" sz="1300" dirty="0"/>
              <a:t>Information about provision to assist in preparing children and young people for adulthood including post-16 education and training provision </a:t>
            </a:r>
          </a:p>
          <a:p>
            <a:pPr marL="285750" indent="-285750">
              <a:buFont typeface="Arial" panose="020B0604020202020204" pitchFamily="34" charset="0"/>
              <a:buChar char="•"/>
            </a:pPr>
            <a:r>
              <a:rPr lang="en-GB" sz="1300" dirty="0"/>
              <a:t>Arrangements for travel to and from schools, post-16 institutions and early years providers </a:t>
            </a:r>
          </a:p>
          <a:p>
            <a:pPr marL="285750" indent="-285750">
              <a:buFont typeface="Arial" panose="020B0604020202020204" pitchFamily="34" charset="0"/>
              <a:buChar char="•"/>
            </a:pPr>
            <a:r>
              <a:rPr lang="en-GB" sz="1300" dirty="0"/>
              <a:t>Childcare, including suitable provision for disabled children and those with SEND </a:t>
            </a:r>
          </a:p>
          <a:p>
            <a:pPr marL="285750" indent="-285750">
              <a:buFont typeface="Arial" panose="020B0604020202020204" pitchFamily="34" charset="0"/>
              <a:buChar char="•"/>
            </a:pPr>
            <a:r>
              <a:rPr lang="en-GB" sz="1300" dirty="0"/>
              <a:t>Support available to young people in higher education, particularly the Disabled Students Allowance (DSA) and the process and timescales for making an application for DSA </a:t>
            </a:r>
          </a:p>
          <a:p>
            <a:pPr marL="285750" indent="-285750">
              <a:buFont typeface="Arial" panose="020B0604020202020204" pitchFamily="34" charset="0"/>
              <a:buChar char="•"/>
            </a:pPr>
            <a:r>
              <a:rPr lang="en-GB" sz="1300" dirty="0"/>
              <a:t>Arrangements for resolving disagreements and for mediation, and details about making complaints </a:t>
            </a:r>
          </a:p>
          <a:p>
            <a:endParaRPr lang="en-GB"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51061773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32319E-B99B-4E26-A786-69C7A64B83C1}"/>
              </a:ext>
            </a:extLst>
          </p:cNvPr>
          <p:cNvSpPr txBox="1">
            <a:spLocks/>
          </p:cNvSpPr>
          <p:nvPr/>
        </p:nvSpPr>
        <p:spPr>
          <a:xfrm>
            <a:off x="179512" y="365125"/>
            <a:ext cx="8507288" cy="550441"/>
          </a:xfrm>
          <a:prstGeom prst="rect">
            <a:avLst/>
          </a:prstGeom>
        </p:spPr>
        <p:txBody>
          <a:bodyPr/>
          <a:lstStyle>
            <a:lvl1pPr algn="l" defTabSz="777875" rtl="0" eaLnBrk="0" fontAlgn="base" hangingPunct="0">
              <a:spcBef>
                <a:spcPct val="0"/>
              </a:spcBef>
              <a:spcAft>
                <a:spcPct val="0"/>
              </a:spcAft>
              <a:defRPr sz="2400" b="1" kern="1200">
                <a:solidFill>
                  <a:schemeClr val="tx1"/>
                </a:solidFill>
                <a:latin typeface="Arial Nova" pitchFamily="34" charset="0"/>
                <a:ea typeface="ＭＳ Ｐゴシック" charset="-128"/>
                <a:cs typeface="ＭＳ Ｐゴシック" charset="-128"/>
              </a:defRPr>
            </a:lvl1pPr>
            <a:lvl2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2pPr>
            <a:lvl3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3pPr>
            <a:lvl4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4pPr>
            <a:lvl5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5pPr>
            <a:lvl6pPr marL="457200" algn="l" defTabSz="777875" rtl="0" fontAlgn="base">
              <a:spcBef>
                <a:spcPct val="0"/>
              </a:spcBef>
              <a:spcAft>
                <a:spcPct val="0"/>
              </a:spcAft>
              <a:defRPr sz="2400" b="1">
                <a:solidFill>
                  <a:schemeClr val="tx1"/>
                </a:solidFill>
                <a:latin typeface="Arial Nova"/>
              </a:defRPr>
            </a:lvl6pPr>
            <a:lvl7pPr marL="914400" algn="l" defTabSz="777875" rtl="0" fontAlgn="base">
              <a:spcBef>
                <a:spcPct val="0"/>
              </a:spcBef>
              <a:spcAft>
                <a:spcPct val="0"/>
              </a:spcAft>
              <a:defRPr sz="2400" b="1">
                <a:solidFill>
                  <a:schemeClr val="tx1"/>
                </a:solidFill>
                <a:latin typeface="Arial Nova"/>
              </a:defRPr>
            </a:lvl7pPr>
            <a:lvl8pPr marL="1371600" algn="l" defTabSz="777875" rtl="0" fontAlgn="base">
              <a:spcBef>
                <a:spcPct val="0"/>
              </a:spcBef>
              <a:spcAft>
                <a:spcPct val="0"/>
              </a:spcAft>
              <a:defRPr sz="2400" b="1">
                <a:solidFill>
                  <a:schemeClr val="tx1"/>
                </a:solidFill>
                <a:latin typeface="Arial Nova"/>
              </a:defRPr>
            </a:lvl8pPr>
            <a:lvl9pPr marL="1828800" algn="l" defTabSz="777875" rtl="0" fontAlgn="base">
              <a:spcBef>
                <a:spcPct val="0"/>
              </a:spcBef>
              <a:spcAft>
                <a:spcPct val="0"/>
              </a:spcAft>
              <a:defRPr sz="2400" b="1">
                <a:solidFill>
                  <a:schemeClr val="tx1"/>
                </a:solidFill>
                <a:latin typeface="Arial Nova"/>
              </a:defRPr>
            </a:lvl9pPr>
          </a:lstStyle>
          <a:p>
            <a:r>
              <a:rPr lang="en-GB" dirty="0"/>
              <a:t>What we are doing now…</a:t>
            </a:r>
          </a:p>
        </p:txBody>
      </p:sp>
      <p:sp>
        <p:nvSpPr>
          <p:cNvPr id="7" name="Content Placeholder 2">
            <a:extLst>
              <a:ext uri="{FF2B5EF4-FFF2-40B4-BE49-F238E27FC236}">
                <a16:creationId xmlns:a16="http://schemas.microsoft.com/office/drawing/2014/main" id="{7F9324CD-2FEE-4078-AD7B-394D542C22E0}"/>
              </a:ext>
            </a:extLst>
          </p:cNvPr>
          <p:cNvSpPr txBox="1">
            <a:spLocks/>
          </p:cNvSpPr>
          <p:nvPr/>
        </p:nvSpPr>
        <p:spPr>
          <a:xfrm>
            <a:off x="251520" y="915566"/>
            <a:ext cx="8712968" cy="3672408"/>
          </a:xfrm>
          <a:prstGeom prst="rect">
            <a:avLst/>
          </a:prstGeom>
        </p:spPr>
        <p:txBody>
          <a:bodyPr>
            <a:normAutofit/>
          </a:bodyPr>
          <a:lstStyle>
            <a:lvl1pPr marL="292100" indent="-292100" algn="l" defTabSz="777875" rtl="0" eaLnBrk="0" fontAlgn="base" hangingPunct="0">
              <a:spcBef>
                <a:spcPct val="20000"/>
              </a:spcBef>
              <a:spcAft>
                <a:spcPct val="0"/>
              </a:spcAft>
              <a:buFont typeface="Wingdings" pitchFamily="2" charset="2"/>
              <a:buChar char="§"/>
              <a:defRPr sz="2000" kern="1200">
                <a:solidFill>
                  <a:schemeClr val="tx1"/>
                </a:solidFill>
                <a:latin typeface="Arial Nova" pitchFamily="34" charset="0"/>
                <a:ea typeface="ＭＳ Ｐゴシック" charset="-128"/>
                <a:cs typeface="ＭＳ Ｐゴシック" charset="-128"/>
              </a:defRPr>
            </a:lvl1pPr>
            <a:lvl2pPr marL="631825" indent="-242888" algn="l" defTabSz="777875" rtl="0" eaLnBrk="0" fontAlgn="base" hangingPunct="0">
              <a:spcBef>
                <a:spcPct val="20000"/>
              </a:spcBef>
              <a:spcAft>
                <a:spcPct val="0"/>
              </a:spcAft>
              <a:buFont typeface="Arial" panose="020B0604020202020204" pitchFamily="34" charset="0"/>
              <a:buChar char="•"/>
              <a:defRPr sz="1700" kern="1200">
                <a:solidFill>
                  <a:schemeClr val="tx1"/>
                </a:solidFill>
                <a:latin typeface="Arial Nova Light" pitchFamily="34" charset="0"/>
                <a:ea typeface="ＭＳ Ｐゴシック" panose="020B0600070205080204" pitchFamily="34" charset="-128"/>
                <a:cs typeface="Arial Nova Light" pitchFamily="34" charset="0"/>
              </a:defRPr>
            </a:lvl2pPr>
            <a:lvl3pPr marL="973138" indent="-193675" algn="l" defTabSz="777875" rtl="0" eaLnBrk="0" fontAlgn="base" hangingPunct="0">
              <a:spcBef>
                <a:spcPct val="20000"/>
              </a:spcBef>
              <a:spcAft>
                <a:spcPct val="0"/>
              </a:spcAft>
              <a:buFont typeface="Arial Nova Light" panose="020B0304020202020204" pitchFamily="34" charset="0"/>
              <a:buChar char="–"/>
              <a:defRPr sz="1500" kern="1200">
                <a:solidFill>
                  <a:schemeClr val="tx1"/>
                </a:solidFill>
                <a:latin typeface="Arial Nova Light" pitchFamily="34" charset="0"/>
                <a:ea typeface="ＭＳ Ｐゴシック" panose="020B0600070205080204" pitchFamily="34" charset="-128"/>
                <a:cs typeface="Arial Nova Light" pitchFamily="34" charset="0"/>
              </a:defRPr>
            </a:lvl3pPr>
            <a:lvl4pPr marL="1363663"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4pPr>
            <a:lvl5pPr marL="1752600"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nSpc>
                <a:spcPct val="150000"/>
              </a:lnSpc>
            </a:pPr>
            <a:r>
              <a:rPr lang="en-GB" dirty="0"/>
              <a:t>Engaging with stakeholders on continuing co-production of the site</a:t>
            </a:r>
          </a:p>
          <a:p>
            <a:pPr>
              <a:lnSpc>
                <a:spcPct val="150000"/>
              </a:lnSpc>
            </a:pPr>
            <a:r>
              <a:rPr lang="en-GB" dirty="0"/>
              <a:t>Undertaking a compliance audit, reviewing content</a:t>
            </a:r>
          </a:p>
          <a:p>
            <a:pPr>
              <a:lnSpc>
                <a:spcPct val="150000"/>
              </a:lnSpc>
            </a:pPr>
            <a:r>
              <a:rPr lang="en-GB" dirty="0"/>
              <a:t>All stakeholders from BCC, Health and Social Care are co-curating the site</a:t>
            </a:r>
          </a:p>
          <a:p>
            <a:pPr>
              <a:lnSpc>
                <a:spcPct val="150000"/>
              </a:lnSpc>
            </a:pPr>
            <a:r>
              <a:rPr lang="en-GB" dirty="0"/>
              <a:t>Development of a new video to promote the site</a:t>
            </a:r>
          </a:p>
          <a:p>
            <a:pPr>
              <a:lnSpc>
                <a:spcPct val="150000"/>
              </a:lnSpc>
            </a:pPr>
            <a:r>
              <a:rPr lang="en-GB" dirty="0"/>
              <a:t>Engaging with stakeholders to discover what they like, what could be better and what else they wish to see on the site</a:t>
            </a:r>
          </a:p>
        </p:txBody>
      </p:sp>
    </p:spTree>
    <p:extLst>
      <p:ext uri="{BB962C8B-B14F-4D97-AF65-F5344CB8AC3E}">
        <p14:creationId xmlns:p14="http://schemas.microsoft.com/office/powerpoint/2010/main" val="104063605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32319E-B99B-4E26-A786-69C7A64B83C1}"/>
              </a:ext>
            </a:extLst>
          </p:cNvPr>
          <p:cNvSpPr txBox="1">
            <a:spLocks/>
          </p:cNvSpPr>
          <p:nvPr/>
        </p:nvSpPr>
        <p:spPr>
          <a:xfrm>
            <a:off x="179512" y="365125"/>
            <a:ext cx="8507288" cy="550441"/>
          </a:xfrm>
          <a:prstGeom prst="rect">
            <a:avLst/>
          </a:prstGeom>
        </p:spPr>
        <p:txBody>
          <a:bodyPr/>
          <a:lstStyle>
            <a:lvl1pPr algn="l" defTabSz="777875" rtl="0" eaLnBrk="0" fontAlgn="base" hangingPunct="0">
              <a:spcBef>
                <a:spcPct val="0"/>
              </a:spcBef>
              <a:spcAft>
                <a:spcPct val="0"/>
              </a:spcAft>
              <a:defRPr sz="2400" b="1" kern="1200">
                <a:solidFill>
                  <a:schemeClr val="tx1"/>
                </a:solidFill>
                <a:latin typeface="Arial Nova" pitchFamily="34" charset="0"/>
                <a:ea typeface="ＭＳ Ｐゴシック" charset="-128"/>
                <a:cs typeface="ＭＳ Ｐゴシック" charset="-128"/>
              </a:defRPr>
            </a:lvl1pPr>
            <a:lvl2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2pPr>
            <a:lvl3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3pPr>
            <a:lvl4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4pPr>
            <a:lvl5pPr algn="l" defTabSz="777875" rtl="0" eaLnBrk="0" fontAlgn="base" hangingPunct="0">
              <a:spcBef>
                <a:spcPct val="0"/>
              </a:spcBef>
              <a:spcAft>
                <a:spcPct val="0"/>
              </a:spcAft>
              <a:defRPr sz="2400" b="1">
                <a:solidFill>
                  <a:schemeClr val="tx1"/>
                </a:solidFill>
                <a:latin typeface="Arial Nova"/>
                <a:ea typeface="ＭＳ Ｐゴシック" charset="-128"/>
                <a:cs typeface="ＭＳ Ｐゴシック" charset="-128"/>
              </a:defRPr>
            </a:lvl5pPr>
            <a:lvl6pPr marL="457200" algn="l" defTabSz="777875" rtl="0" fontAlgn="base">
              <a:spcBef>
                <a:spcPct val="0"/>
              </a:spcBef>
              <a:spcAft>
                <a:spcPct val="0"/>
              </a:spcAft>
              <a:defRPr sz="2400" b="1">
                <a:solidFill>
                  <a:schemeClr val="tx1"/>
                </a:solidFill>
                <a:latin typeface="Arial Nova"/>
              </a:defRPr>
            </a:lvl6pPr>
            <a:lvl7pPr marL="914400" algn="l" defTabSz="777875" rtl="0" fontAlgn="base">
              <a:spcBef>
                <a:spcPct val="0"/>
              </a:spcBef>
              <a:spcAft>
                <a:spcPct val="0"/>
              </a:spcAft>
              <a:defRPr sz="2400" b="1">
                <a:solidFill>
                  <a:schemeClr val="tx1"/>
                </a:solidFill>
                <a:latin typeface="Arial Nova"/>
              </a:defRPr>
            </a:lvl7pPr>
            <a:lvl8pPr marL="1371600" algn="l" defTabSz="777875" rtl="0" fontAlgn="base">
              <a:spcBef>
                <a:spcPct val="0"/>
              </a:spcBef>
              <a:spcAft>
                <a:spcPct val="0"/>
              </a:spcAft>
              <a:defRPr sz="2400" b="1">
                <a:solidFill>
                  <a:schemeClr val="tx1"/>
                </a:solidFill>
                <a:latin typeface="Arial Nova"/>
              </a:defRPr>
            </a:lvl8pPr>
            <a:lvl9pPr marL="1828800" algn="l" defTabSz="777875" rtl="0" fontAlgn="base">
              <a:spcBef>
                <a:spcPct val="0"/>
              </a:spcBef>
              <a:spcAft>
                <a:spcPct val="0"/>
              </a:spcAft>
              <a:defRPr sz="2400" b="1">
                <a:solidFill>
                  <a:schemeClr val="tx1"/>
                </a:solidFill>
                <a:latin typeface="Arial Nova"/>
              </a:defRPr>
            </a:lvl9pPr>
          </a:lstStyle>
          <a:p>
            <a:r>
              <a:rPr lang="en-GB" dirty="0"/>
              <a:t>Next Steps</a:t>
            </a:r>
          </a:p>
        </p:txBody>
      </p:sp>
      <p:sp>
        <p:nvSpPr>
          <p:cNvPr id="7" name="Content Placeholder 2">
            <a:extLst>
              <a:ext uri="{FF2B5EF4-FFF2-40B4-BE49-F238E27FC236}">
                <a16:creationId xmlns:a16="http://schemas.microsoft.com/office/drawing/2014/main" id="{7F9324CD-2FEE-4078-AD7B-394D542C22E0}"/>
              </a:ext>
            </a:extLst>
          </p:cNvPr>
          <p:cNvSpPr txBox="1">
            <a:spLocks/>
          </p:cNvSpPr>
          <p:nvPr/>
        </p:nvSpPr>
        <p:spPr>
          <a:xfrm>
            <a:off x="251520" y="915566"/>
            <a:ext cx="8712968" cy="3672408"/>
          </a:xfrm>
          <a:prstGeom prst="rect">
            <a:avLst/>
          </a:prstGeom>
        </p:spPr>
        <p:txBody>
          <a:bodyPr>
            <a:normAutofit fontScale="92500" lnSpcReduction="20000"/>
          </a:bodyPr>
          <a:lstStyle>
            <a:lvl1pPr marL="292100" indent="-292100" algn="l" defTabSz="777875" rtl="0" eaLnBrk="0" fontAlgn="base" hangingPunct="0">
              <a:spcBef>
                <a:spcPct val="20000"/>
              </a:spcBef>
              <a:spcAft>
                <a:spcPct val="0"/>
              </a:spcAft>
              <a:buFont typeface="Wingdings" pitchFamily="2" charset="2"/>
              <a:buChar char="§"/>
              <a:defRPr sz="2000" kern="1200">
                <a:solidFill>
                  <a:schemeClr val="tx1"/>
                </a:solidFill>
                <a:latin typeface="Arial Nova" pitchFamily="34" charset="0"/>
                <a:ea typeface="ＭＳ Ｐゴシック" charset="-128"/>
                <a:cs typeface="ＭＳ Ｐゴシック" charset="-128"/>
              </a:defRPr>
            </a:lvl1pPr>
            <a:lvl2pPr marL="631825" indent="-242888" algn="l" defTabSz="777875" rtl="0" eaLnBrk="0" fontAlgn="base" hangingPunct="0">
              <a:spcBef>
                <a:spcPct val="20000"/>
              </a:spcBef>
              <a:spcAft>
                <a:spcPct val="0"/>
              </a:spcAft>
              <a:buFont typeface="Arial" panose="020B0604020202020204" pitchFamily="34" charset="0"/>
              <a:buChar char="•"/>
              <a:defRPr sz="1700" kern="1200">
                <a:solidFill>
                  <a:schemeClr val="tx1"/>
                </a:solidFill>
                <a:latin typeface="Arial Nova Light" pitchFamily="34" charset="0"/>
                <a:ea typeface="ＭＳ Ｐゴシック" panose="020B0600070205080204" pitchFamily="34" charset="-128"/>
                <a:cs typeface="Arial Nova Light" pitchFamily="34" charset="0"/>
              </a:defRPr>
            </a:lvl2pPr>
            <a:lvl3pPr marL="973138" indent="-193675" algn="l" defTabSz="777875" rtl="0" eaLnBrk="0" fontAlgn="base" hangingPunct="0">
              <a:spcBef>
                <a:spcPct val="20000"/>
              </a:spcBef>
              <a:spcAft>
                <a:spcPct val="0"/>
              </a:spcAft>
              <a:buFont typeface="Arial Nova Light" panose="020B0304020202020204" pitchFamily="34" charset="0"/>
              <a:buChar char="–"/>
              <a:defRPr sz="1500" kern="1200">
                <a:solidFill>
                  <a:schemeClr val="tx1"/>
                </a:solidFill>
                <a:latin typeface="Arial Nova Light" pitchFamily="34" charset="0"/>
                <a:ea typeface="ＭＳ Ｐゴシック" panose="020B0600070205080204" pitchFamily="34" charset="-128"/>
                <a:cs typeface="Arial Nova Light" pitchFamily="34" charset="0"/>
              </a:defRPr>
            </a:lvl3pPr>
            <a:lvl4pPr marL="1363663"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4pPr>
            <a:lvl5pPr marL="1752600" indent="-193675" algn="l" defTabSz="777875" rtl="0" eaLnBrk="0" fontAlgn="base" hangingPunct="0">
              <a:spcBef>
                <a:spcPct val="20000"/>
              </a:spcBef>
              <a:spcAft>
                <a:spcPct val="0"/>
              </a:spcAft>
              <a:buFont typeface="Arial" panose="020B0604020202020204" pitchFamily="34" charset="0"/>
              <a:buChar char="»"/>
              <a:defRPr sz="1400" kern="1200">
                <a:solidFill>
                  <a:schemeClr val="tx1"/>
                </a:solidFill>
                <a:latin typeface="Arial Nova Light" pitchFamily="34" charset="0"/>
                <a:ea typeface="ＭＳ Ｐゴシック" panose="020B0600070205080204" pitchFamily="34" charset="-128"/>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lnSpc>
                <a:spcPct val="150000"/>
              </a:lnSpc>
            </a:pPr>
            <a:r>
              <a:rPr lang="en-GB" dirty="0"/>
              <a:t>Make the site a genuinely useful one stop shop with families, settings and all other relevant professionals</a:t>
            </a:r>
          </a:p>
          <a:p>
            <a:pPr>
              <a:lnSpc>
                <a:spcPct val="150000"/>
              </a:lnSpc>
            </a:pPr>
            <a:r>
              <a:rPr lang="en-GB" dirty="0"/>
              <a:t>Drive visitor numbers through promotion and engagement</a:t>
            </a:r>
          </a:p>
          <a:p>
            <a:pPr>
              <a:lnSpc>
                <a:spcPct val="150000"/>
              </a:lnSpc>
            </a:pPr>
            <a:r>
              <a:rPr lang="en-GB" dirty="0"/>
              <a:t>Continue to engage with wider stakeholders on improving the site</a:t>
            </a:r>
          </a:p>
          <a:p>
            <a:pPr>
              <a:lnSpc>
                <a:spcPct val="150000"/>
              </a:lnSpc>
            </a:pPr>
            <a:r>
              <a:rPr lang="en-GB" dirty="0"/>
              <a:t>Develop content further to extend beyond statutory duties</a:t>
            </a:r>
          </a:p>
          <a:p>
            <a:pPr>
              <a:lnSpc>
                <a:spcPct val="150000"/>
              </a:lnSpc>
            </a:pPr>
            <a:r>
              <a:rPr lang="en-GB" dirty="0"/>
              <a:t>Develop content for children and young people</a:t>
            </a:r>
          </a:p>
          <a:p>
            <a:pPr>
              <a:lnSpc>
                <a:spcPct val="150000"/>
              </a:lnSpc>
            </a:pPr>
            <a:r>
              <a:rPr lang="en-GB" dirty="0"/>
              <a:t>Improve the directory and advice pages</a:t>
            </a:r>
          </a:p>
          <a:p>
            <a:pPr marL="0" indent="0">
              <a:buNone/>
            </a:pPr>
            <a:endParaRPr lang="en-GB" dirty="0"/>
          </a:p>
          <a:p>
            <a:pPr marL="0" indent="0" algn="ctr">
              <a:buNone/>
            </a:pPr>
            <a:r>
              <a:rPr lang="en-GB" dirty="0">
                <a:hlinkClick r:id="rId3"/>
              </a:rPr>
              <a:t>www.localofferbirmingham.co.uk</a:t>
            </a:r>
            <a:endParaRPr lang="en-GB" dirty="0"/>
          </a:p>
        </p:txBody>
      </p:sp>
    </p:spTree>
    <p:extLst>
      <p:ext uri="{BB962C8B-B14F-4D97-AF65-F5344CB8AC3E}">
        <p14:creationId xmlns:p14="http://schemas.microsoft.com/office/powerpoint/2010/main" val="50886766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hlinkClick r:id="rId3"/>
            <a:extLst>
              <a:ext uri="{FF2B5EF4-FFF2-40B4-BE49-F238E27FC236}">
                <a16:creationId xmlns:a16="http://schemas.microsoft.com/office/drawing/2014/main" id="{57A067EB-96E4-4476-9FF5-0CB12CC98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4" y="0"/>
            <a:ext cx="9180512" cy="5164956"/>
          </a:xfrm>
          <a:prstGeom prst="rect">
            <a:avLst/>
          </a:prstGeom>
          <a:solidFill>
            <a:schemeClr val="bg2"/>
          </a:solidFill>
        </p:spPr>
      </p:pic>
      <p:sp>
        <p:nvSpPr>
          <p:cNvPr id="4" name="Rectangle 3">
            <a:extLst>
              <a:ext uri="{FF2B5EF4-FFF2-40B4-BE49-F238E27FC236}">
                <a16:creationId xmlns:a16="http://schemas.microsoft.com/office/drawing/2014/main" id="{690687B2-E537-4834-A0F7-D42B7C350DEB}"/>
              </a:ext>
            </a:extLst>
          </p:cNvPr>
          <p:cNvSpPr/>
          <p:nvPr/>
        </p:nvSpPr>
        <p:spPr>
          <a:xfrm>
            <a:off x="-36511" y="4515966"/>
            <a:ext cx="9180512" cy="5760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TextBox 7">
            <a:extLst>
              <a:ext uri="{FF2B5EF4-FFF2-40B4-BE49-F238E27FC236}">
                <a16:creationId xmlns:a16="http://schemas.microsoft.com/office/drawing/2014/main" id="{84E86041-369A-4BB5-BCEF-1408E86E659D}"/>
              </a:ext>
            </a:extLst>
          </p:cNvPr>
          <p:cNvSpPr txBox="1"/>
          <p:nvPr/>
        </p:nvSpPr>
        <p:spPr>
          <a:xfrm>
            <a:off x="-37324" y="4464496"/>
            <a:ext cx="9217836" cy="646331"/>
          </a:xfrm>
          <a:prstGeom prst="rect">
            <a:avLst/>
          </a:prstGeom>
          <a:noFill/>
        </p:spPr>
        <p:txBody>
          <a:bodyPr wrap="square" rtlCol="0">
            <a:spAutoFit/>
          </a:bodyPr>
          <a:lstStyle/>
          <a:p>
            <a:r>
              <a:rPr lang="en-GB" sz="1800" b="1" dirty="0">
                <a:solidFill>
                  <a:srgbClr val="002060"/>
                </a:solidFill>
              </a:rPr>
              <a:t>We welcome feedback on the Local Offer </a:t>
            </a:r>
          </a:p>
          <a:p>
            <a:r>
              <a:rPr lang="en-GB" sz="1800" b="1" dirty="0">
                <a:solidFill>
                  <a:srgbClr val="002060"/>
                </a:solidFill>
              </a:rPr>
              <a:t>website go to the home page and have your say</a:t>
            </a:r>
          </a:p>
        </p:txBody>
      </p:sp>
      <p:pic>
        <p:nvPicPr>
          <p:cNvPr id="10" name="Picture 9" descr="A picture containing text&#10;&#10;Description automatically generated">
            <a:extLst>
              <a:ext uri="{FF2B5EF4-FFF2-40B4-BE49-F238E27FC236}">
                <a16:creationId xmlns:a16="http://schemas.microsoft.com/office/drawing/2014/main" id="{25332F14-8BD4-42ED-A969-D109AA54AF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4584588"/>
            <a:ext cx="2045023" cy="404955"/>
          </a:xfrm>
          <a:prstGeom prst="rect">
            <a:avLst/>
          </a:prstGeom>
        </p:spPr>
      </p:pic>
      <p:pic>
        <p:nvPicPr>
          <p:cNvPr id="12" name="Picture 11">
            <a:extLst>
              <a:ext uri="{FF2B5EF4-FFF2-40B4-BE49-F238E27FC236}">
                <a16:creationId xmlns:a16="http://schemas.microsoft.com/office/drawing/2014/main" id="{56DB1EFC-A34F-4218-8169-F24891557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0656" y="4537899"/>
            <a:ext cx="999000" cy="451644"/>
          </a:xfrm>
          <a:prstGeom prst="rect">
            <a:avLst/>
          </a:prstGeom>
        </p:spPr>
      </p:pic>
    </p:spTree>
    <p:extLst>
      <p:ext uri="{BB962C8B-B14F-4D97-AF65-F5344CB8AC3E}">
        <p14:creationId xmlns:p14="http://schemas.microsoft.com/office/powerpoint/2010/main" val="120256907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96A81437-AD27-614D-929D-1CDBDE5BE698}"/>
              </a:ext>
            </a:extLst>
          </p:cNvPr>
          <p:cNvSpPr>
            <a:spLocks noGrp="1" noChangeArrowheads="1"/>
          </p:cNvSpPr>
          <p:nvPr>
            <p:ph type="sldNum" sz="quarter" idx="4294967295"/>
          </p:nvPr>
        </p:nvSpPr>
        <p:spPr bwMode="auto">
          <a:xfrm>
            <a:off x="0" y="4835525"/>
            <a:ext cx="2133600"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Nova" panose="020B0504020202020204" pitchFamily="34" charset="0"/>
                <a:cs typeface="Arial" panose="020B0604020202020204" pitchFamily="34" charset="0"/>
              </a:defRPr>
            </a:lvl1pPr>
            <a:lvl2pPr marL="37931725" indent="-37474525">
              <a:defRPr sz="1500">
                <a:solidFill>
                  <a:schemeClr val="tx1"/>
                </a:solidFill>
                <a:latin typeface="Arial Nova" panose="020B0504020202020204" pitchFamily="34" charset="0"/>
                <a:cs typeface="Arial" panose="020B0604020202020204" pitchFamily="34" charset="0"/>
              </a:defRPr>
            </a:lvl2pPr>
            <a:lvl3pPr>
              <a:defRPr sz="1500">
                <a:solidFill>
                  <a:schemeClr val="tx1"/>
                </a:solidFill>
                <a:latin typeface="Arial Nova" panose="020B0504020202020204" pitchFamily="34" charset="0"/>
                <a:cs typeface="Arial" panose="020B0604020202020204" pitchFamily="34" charset="0"/>
              </a:defRPr>
            </a:lvl3pPr>
            <a:lvl4pPr>
              <a:defRPr sz="1500">
                <a:solidFill>
                  <a:schemeClr val="tx1"/>
                </a:solidFill>
                <a:latin typeface="Arial Nova" panose="020B0504020202020204" pitchFamily="34" charset="0"/>
                <a:cs typeface="Arial" panose="020B0604020202020204" pitchFamily="34" charset="0"/>
              </a:defRPr>
            </a:lvl4pPr>
            <a:lvl5pPr>
              <a:defRPr sz="1500">
                <a:solidFill>
                  <a:schemeClr val="tx1"/>
                </a:solidFill>
                <a:latin typeface="Arial Nova" panose="020B0504020202020204" pitchFamily="34" charset="0"/>
                <a:cs typeface="Arial" panose="020B0604020202020204" pitchFamily="34" charset="0"/>
              </a:defRPr>
            </a:lvl5pPr>
            <a:lvl6pPr marL="20145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6pPr>
            <a:lvl7pPr marL="24717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7pPr>
            <a:lvl8pPr marL="29289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8pPr>
            <a:lvl9pPr marL="3386138" indent="271463" defTabSz="777875"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9pPr>
          </a:lstStyle>
          <a:p>
            <a:r>
              <a:rPr lang="en-GB" altLang="en-US"/>
              <a:t>PAGE </a:t>
            </a:r>
            <a:fld id="{AA6C07F9-49C1-5941-A53D-95CA26CB76D7}" type="slidenum">
              <a:rPr lang="en-GB" altLang="en-US"/>
              <a:pPr/>
              <a:t>8</a:t>
            </a:fld>
            <a:endParaRPr lang="en-GB" altLang="en-US"/>
          </a:p>
        </p:txBody>
      </p:sp>
      <p:pic>
        <p:nvPicPr>
          <p:cNvPr id="39939" name="Picture 4">
            <a:extLst>
              <a:ext uri="{FF2B5EF4-FFF2-40B4-BE49-F238E27FC236}">
                <a16:creationId xmlns:a16="http://schemas.microsoft.com/office/drawing/2014/main" id="{546494F3-0EB4-BF41-9962-2C363DBE48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 y="-33337"/>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FF6BA10-6E2A-4A9C-A6A7-D8FAE9F32967}"/>
              </a:ext>
            </a:extLst>
          </p:cNvPr>
          <p:cNvSpPr txBox="1"/>
          <p:nvPr/>
        </p:nvSpPr>
        <p:spPr>
          <a:xfrm>
            <a:off x="0" y="4587974"/>
            <a:ext cx="2133600" cy="522189"/>
          </a:xfrm>
          <a:prstGeom prst="rect">
            <a:avLst/>
          </a:prstGeom>
          <a:solidFill>
            <a:schemeClr val="bg1"/>
          </a:solidFill>
        </p:spPr>
        <p:txBody>
          <a:bodyPr wrap="square" rtlCol="0">
            <a:spAutoFit/>
          </a:bodyPr>
          <a:lstStyle/>
          <a:p>
            <a:endParaRPr lang="en-GB" dirty="0"/>
          </a:p>
        </p:txBody>
      </p:sp>
    </p:spTree>
  </p:cSld>
  <p:clrMapOvr>
    <a:masterClrMapping/>
  </p:clrMapOvr>
  <p:transition spd="med">
    <p:fade/>
  </p:transition>
</p:sld>
</file>

<file path=ppt/theme/theme1.xml><?xml version="1.0" encoding="utf-8"?>
<a:theme xmlns:a="http://schemas.openxmlformats.org/drawingml/2006/main" name="Birmingham_City_Council___corp_template_updated_Oct_2018">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E741E65907AD49992B031D4F5E4B2D" ma:contentTypeVersion="12" ma:contentTypeDescription="Create a new document." ma:contentTypeScope="" ma:versionID="b770ee08dad96dbde011e7e6f1f0a9dc">
  <xsd:schema xmlns:xsd="http://www.w3.org/2001/XMLSchema" xmlns:xs="http://www.w3.org/2001/XMLSchema" xmlns:p="http://schemas.microsoft.com/office/2006/metadata/properties" xmlns:ns2="5f594a04-8c00-42b0-b9f2-a32d8c2633b8" xmlns:ns3="00985509-30d0-43c9-86f3-f361f08aab82" targetNamespace="http://schemas.microsoft.com/office/2006/metadata/properties" ma:root="true" ma:fieldsID="0dfe72b9a78a634d305312285e30d216" ns2:_="" ns3:_="">
    <xsd:import namespace="5f594a04-8c00-42b0-b9f2-a32d8c2633b8"/>
    <xsd:import namespace="00985509-30d0-43c9-86f3-f361f08aab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94a04-8c00-42b0-b9f2-a32d8c263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985509-30d0-43c9-86f3-f361f08aab8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0985509-30d0-43c9-86f3-f361f08aab82">
      <UserInfo>
        <DisplayName/>
        <AccountId xsi:nil="true"/>
        <AccountType/>
      </UserInfo>
    </SharedWithUsers>
    <MediaLengthInSeconds xmlns="5f594a04-8c00-42b0-b9f2-a32d8c2633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2D19FE-555F-465E-955C-406116938D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594a04-8c00-42b0-b9f2-a32d8c2633b8"/>
    <ds:schemaRef ds:uri="00985509-30d0-43c9-86f3-f361f08aab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22E2E5-0B88-460C-965B-1E90DA2A9E77}">
  <ds:schemaRefs>
    <ds:schemaRef ds:uri="http://schemas.microsoft.com/office/infopath/2007/PartnerControls"/>
    <ds:schemaRef ds:uri="00985509-30d0-43c9-86f3-f361f08aab82"/>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5f594a04-8c00-42b0-b9f2-a32d8c2633b8"/>
    <ds:schemaRef ds:uri="http://www.w3.org/XML/1998/namespace"/>
  </ds:schemaRefs>
</ds:datastoreItem>
</file>

<file path=customXml/itemProps3.xml><?xml version="1.0" encoding="utf-8"?>
<ds:datastoreItem xmlns:ds="http://schemas.openxmlformats.org/officeDocument/2006/customXml" ds:itemID="{769D84F0-E13C-4057-ADE7-B38074DF72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Birmingham_City_Council___corp_template_updated_Oct_2018</Template>
  <TotalTime>13934</TotalTime>
  <Words>534</Words>
  <Application>Microsoft Office PowerPoint</Application>
  <PresentationFormat>On-screen Show (16:9)</PresentationFormat>
  <Paragraphs>51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Nova</vt:lpstr>
      <vt:lpstr>Arial Nova Light</vt:lpstr>
      <vt:lpstr>Calibri</vt:lpstr>
      <vt:lpstr>Segoe UI</vt:lpstr>
      <vt:lpstr>Wingdings</vt:lpstr>
      <vt:lpstr>Birmingham_City_Council___corp_template_updated_Oct_2018</vt:lpstr>
      <vt:lpstr>What is the Local  Offer Website?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Rick Wellings</dc:creator>
  <cp:keywords>Birmingham City Council</cp:keywords>
  <cp:lastModifiedBy>Rachel A Edwards</cp:lastModifiedBy>
  <cp:revision>317</cp:revision>
  <cp:lastPrinted>2019-11-27T13:41:32Z</cp:lastPrinted>
  <dcterms:created xsi:type="dcterms:W3CDTF">2019-05-16T13:37:21Z</dcterms:created>
  <dcterms:modified xsi:type="dcterms:W3CDTF">2022-02-03T11:06:35Z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0x0101007DE741E65907AD49992B031D4F5E4B2D</vt:lpwstr>
  </property>
  <property fmtid="{D5CDD505-2E9C-101B-9397-08002B2CF9AE}" pid="3" name="Order">
    <vt:r8>348000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CloudStatistics_StoryID">
    <vt:lpwstr>3ef00e25-1801-4b41-80ae-c2be47d46081</vt:lpwstr>
  </property>
</Properties>
</file>